
<file path=[Content_Types].xml><?xml version="1.0" encoding="utf-8"?>
<Types xmlns="http://schemas.openxmlformats.org/package/2006/content-types">
  <Override PartName="/ppt/slides/slide5.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6912" autoAdjust="0"/>
    <p:restoredTop sz="94660"/>
  </p:normalViewPr>
  <p:slideViewPr>
    <p:cSldViewPr>
      <p:cViewPr varScale="1">
        <p:scale>
          <a:sx n="68" d="100"/>
          <a:sy n="68" d="100"/>
        </p:scale>
        <p:origin x="-1392"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3B66DF3F-4C65-400A-8594-C31E357169E1}" type="datetimeFigureOut">
              <a:rPr lang="en-US" smtClean="0"/>
              <a:pPr/>
              <a:t>11/27/2020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F17132E-6877-4D56-BE16-30E86E913068}" type="slidenum">
              <a:rPr lang="en-US" smtClean="0"/>
              <a:pPr/>
              <a:t>‹#›</a:t>
            </a:fld>
            <a:endParaRPr lang="en-US"/>
          </a:p>
        </p:txBody>
      </p:sp>
    </p:spTree>
  </p:cSld>
  <p:clrMapOvr>
    <a:masterClrMapping/>
  </p:clrMapOvr>
  <p:transition advTm="4000">
    <p:dissolv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B66DF3F-4C65-400A-8594-C31E357169E1}" type="datetimeFigureOut">
              <a:rPr lang="en-US" smtClean="0"/>
              <a:pPr/>
              <a:t>11/27/2020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F17132E-6877-4D56-BE16-30E86E913068}" type="slidenum">
              <a:rPr lang="en-US" smtClean="0"/>
              <a:pPr/>
              <a:t>‹#›</a:t>
            </a:fld>
            <a:endParaRPr lang="en-US"/>
          </a:p>
        </p:txBody>
      </p:sp>
    </p:spTree>
  </p:cSld>
  <p:clrMapOvr>
    <a:masterClrMapping/>
  </p:clrMapOvr>
  <p:transition advTm="4000">
    <p:dissolv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B66DF3F-4C65-400A-8594-C31E357169E1}" type="datetimeFigureOut">
              <a:rPr lang="en-US" smtClean="0"/>
              <a:pPr/>
              <a:t>11/27/2020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F17132E-6877-4D56-BE16-30E86E913068}" type="slidenum">
              <a:rPr lang="en-US" smtClean="0"/>
              <a:pPr/>
              <a:t>‹#›</a:t>
            </a:fld>
            <a:endParaRPr lang="en-US"/>
          </a:p>
        </p:txBody>
      </p:sp>
    </p:spTree>
  </p:cSld>
  <p:clrMapOvr>
    <a:masterClrMapping/>
  </p:clrMapOvr>
  <p:transition advTm="4000">
    <p:dissolv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B66DF3F-4C65-400A-8594-C31E357169E1}" type="datetimeFigureOut">
              <a:rPr lang="en-US" smtClean="0"/>
              <a:pPr/>
              <a:t>11/27/2020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F17132E-6877-4D56-BE16-30E86E913068}" type="slidenum">
              <a:rPr lang="en-US" smtClean="0"/>
              <a:pPr/>
              <a:t>‹#›</a:t>
            </a:fld>
            <a:endParaRPr lang="en-US"/>
          </a:p>
        </p:txBody>
      </p:sp>
    </p:spTree>
  </p:cSld>
  <p:clrMapOvr>
    <a:masterClrMapping/>
  </p:clrMapOvr>
  <p:transition advTm="4000">
    <p:dissolv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B66DF3F-4C65-400A-8594-C31E357169E1}" type="datetimeFigureOut">
              <a:rPr lang="en-US" smtClean="0"/>
              <a:pPr/>
              <a:t>11/27/2020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F17132E-6877-4D56-BE16-30E86E913068}" type="slidenum">
              <a:rPr lang="en-US" smtClean="0"/>
              <a:pPr/>
              <a:t>‹#›</a:t>
            </a:fld>
            <a:endParaRPr lang="en-US"/>
          </a:p>
        </p:txBody>
      </p:sp>
    </p:spTree>
  </p:cSld>
  <p:clrMapOvr>
    <a:masterClrMapping/>
  </p:clrMapOvr>
  <p:transition advTm="4000">
    <p:dissolv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3B66DF3F-4C65-400A-8594-C31E357169E1}" type="datetimeFigureOut">
              <a:rPr lang="en-US" smtClean="0"/>
              <a:pPr/>
              <a:t>11/27/2020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F17132E-6877-4D56-BE16-30E86E913068}" type="slidenum">
              <a:rPr lang="en-US" smtClean="0"/>
              <a:pPr/>
              <a:t>‹#›</a:t>
            </a:fld>
            <a:endParaRPr lang="en-US"/>
          </a:p>
        </p:txBody>
      </p:sp>
    </p:spTree>
  </p:cSld>
  <p:clrMapOvr>
    <a:masterClrMapping/>
  </p:clrMapOvr>
  <p:transition advTm="4000">
    <p:dissolv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3B66DF3F-4C65-400A-8594-C31E357169E1}" type="datetimeFigureOut">
              <a:rPr lang="en-US" smtClean="0"/>
              <a:pPr/>
              <a:t>11/27/2020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F17132E-6877-4D56-BE16-30E86E913068}" type="slidenum">
              <a:rPr lang="en-US" smtClean="0"/>
              <a:pPr/>
              <a:t>‹#›</a:t>
            </a:fld>
            <a:endParaRPr lang="en-US"/>
          </a:p>
        </p:txBody>
      </p:sp>
    </p:spTree>
  </p:cSld>
  <p:clrMapOvr>
    <a:masterClrMapping/>
  </p:clrMapOvr>
  <p:transition advTm="4000">
    <p:dissolv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3B66DF3F-4C65-400A-8594-C31E357169E1}" type="datetimeFigureOut">
              <a:rPr lang="en-US" smtClean="0"/>
              <a:pPr/>
              <a:t>11/27/2020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F17132E-6877-4D56-BE16-30E86E913068}" type="slidenum">
              <a:rPr lang="en-US" smtClean="0"/>
              <a:pPr/>
              <a:t>‹#›</a:t>
            </a:fld>
            <a:endParaRPr lang="en-US"/>
          </a:p>
        </p:txBody>
      </p:sp>
    </p:spTree>
  </p:cSld>
  <p:clrMapOvr>
    <a:masterClrMapping/>
  </p:clrMapOvr>
  <p:transition advTm="4000">
    <p:dissolv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B66DF3F-4C65-400A-8594-C31E357169E1}" type="datetimeFigureOut">
              <a:rPr lang="en-US" smtClean="0"/>
              <a:pPr/>
              <a:t>11/27/2020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F17132E-6877-4D56-BE16-30E86E913068}" type="slidenum">
              <a:rPr lang="en-US" smtClean="0"/>
              <a:pPr/>
              <a:t>‹#›</a:t>
            </a:fld>
            <a:endParaRPr lang="en-US"/>
          </a:p>
        </p:txBody>
      </p:sp>
    </p:spTree>
  </p:cSld>
  <p:clrMapOvr>
    <a:masterClrMapping/>
  </p:clrMapOvr>
  <p:transition advTm="4000">
    <p:dissolv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B66DF3F-4C65-400A-8594-C31E357169E1}" type="datetimeFigureOut">
              <a:rPr lang="en-US" smtClean="0"/>
              <a:pPr/>
              <a:t>11/27/2020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F17132E-6877-4D56-BE16-30E86E913068}" type="slidenum">
              <a:rPr lang="en-US" smtClean="0"/>
              <a:pPr/>
              <a:t>‹#›</a:t>
            </a:fld>
            <a:endParaRPr lang="en-US"/>
          </a:p>
        </p:txBody>
      </p:sp>
    </p:spTree>
  </p:cSld>
  <p:clrMapOvr>
    <a:masterClrMapping/>
  </p:clrMapOvr>
  <p:transition advTm="4000">
    <p:dissolv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B66DF3F-4C65-400A-8594-C31E357169E1}" type="datetimeFigureOut">
              <a:rPr lang="en-US" smtClean="0"/>
              <a:pPr/>
              <a:t>11/27/2020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F17132E-6877-4D56-BE16-30E86E913068}" type="slidenum">
              <a:rPr lang="en-US" smtClean="0"/>
              <a:pPr/>
              <a:t>‹#›</a:t>
            </a:fld>
            <a:endParaRPr lang="en-US"/>
          </a:p>
        </p:txBody>
      </p:sp>
    </p:spTree>
  </p:cSld>
  <p:clrMapOvr>
    <a:masterClrMapping/>
  </p:clrMapOvr>
  <p:transition advTm="4000">
    <p:dissolv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B66DF3F-4C65-400A-8594-C31E357169E1}" type="datetimeFigureOut">
              <a:rPr lang="en-US" smtClean="0"/>
              <a:pPr/>
              <a:t>11/27/2020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F17132E-6877-4D56-BE16-30E86E913068}"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advTm="4000">
    <p:dissolve/>
  </p:transition>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6">
            <a:lumMod val="40000"/>
            <a:lumOff val="60000"/>
          </a:schemeClr>
        </a:solidFill>
        <a:effectLst/>
      </p:bgPr>
    </p:bg>
    <p:spTree>
      <p:nvGrpSpPr>
        <p:cNvPr id="1" name=""/>
        <p:cNvGrpSpPr/>
        <p:nvPr/>
      </p:nvGrpSpPr>
      <p:grpSpPr>
        <a:xfrm>
          <a:off x="0" y="0"/>
          <a:ext cx="0" cy="0"/>
          <a:chOff x="0" y="0"/>
          <a:chExt cx="0" cy="0"/>
        </a:xfrm>
      </p:grpSpPr>
      <p:pic>
        <p:nvPicPr>
          <p:cNvPr id="8" name="Picture 7" descr="index.png"/>
          <p:cNvPicPr>
            <a:picLocks noChangeAspect="1"/>
          </p:cNvPicPr>
          <p:nvPr/>
        </p:nvPicPr>
        <p:blipFill>
          <a:blip r:embed="rId2"/>
          <a:stretch>
            <a:fillRect/>
          </a:stretch>
        </p:blipFill>
        <p:spPr>
          <a:xfrm>
            <a:off x="0" y="1"/>
            <a:ext cx="2598821" cy="914400"/>
          </a:xfrm>
          <a:prstGeom prst="rect">
            <a:avLst/>
          </a:prstGeom>
          <a:ln>
            <a:noFill/>
          </a:ln>
          <a:effectLst>
            <a:softEdge rad="112500"/>
          </a:effectLst>
        </p:spPr>
      </p:pic>
      <p:sp>
        <p:nvSpPr>
          <p:cNvPr id="9" name="Rectangle 8"/>
          <p:cNvSpPr/>
          <p:nvPr/>
        </p:nvSpPr>
        <p:spPr>
          <a:xfrm>
            <a:off x="2819400" y="208002"/>
            <a:ext cx="6213560" cy="553998"/>
          </a:xfrm>
          <a:prstGeom prst="rect">
            <a:avLst/>
          </a:prstGeom>
        </p:spPr>
        <p:txBody>
          <a:bodyPr wrap="none">
            <a:spAutoFit/>
          </a:bodyPr>
          <a:lstStyle/>
          <a:p>
            <a:r>
              <a:rPr lang="en-US" sz="3000"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latin typeface="Times New Roman" pitchFamily="18" charset="0"/>
                <a:cs typeface="Times New Roman" pitchFamily="18" charset="0"/>
              </a:rPr>
              <a:t>Office Moving Needs a </a:t>
            </a:r>
            <a:r>
              <a:rPr lang="en-US" sz="3000"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latin typeface="Times New Roman" pitchFamily="18" charset="0"/>
                <a:cs typeface="Times New Roman" pitchFamily="18" charset="0"/>
              </a:rPr>
              <a:t>Coordination</a:t>
            </a:r>
            <a:endParaRPr lang="en-US" sz="3000" b="1" dirty="0">
              <a:ln w="18000">
                <a:solidFill>
                  <a:schemeClr val="accent2">
                    <a:satMod val="140000"/>
                  </a:schemeClr>
                </a:solidFill>
                <a:prstDash val="solid"/>
                <a:miter lim="800000"/>
              </a:ln>
              <a:noFill/>
              <a:effectLst>
                <a:outerShdw blurRad="25500" dist="23000" dir="7020000" algn="tl">
                  <a:srgbClr val="000000">
                    <a:alpha val="50000"/>
                  </a:srgbClr>
                </a:outerShdw>
              </a:effectLst>
              <a:latin typeface="Times New Roman" pitchFamily="18" charset="0"/>
              <a:cs typeface="Times New Roman" pitchFamily="18" charset="0"/>
            </a:endParaRPr>
          </a:p>
        </p:txBody>
      </p:sp>
      <p:sp>
        <p:nvSpPr>
          <p:cNvPr id="10" name="Rectangle 9"/>
          <p:cNvSpPr/>
          <p:nvPr/>
        </p:nvSpPr>
        <p:spPr>
          <a:xfrm>
            <a:off x="152400" y="1305342"/>
            <a:ext cx="8763000" cy="2308324"/>
          </a:xfrm>
          <a:prstGeom prst="rect">
            <a:avLst/>
          </a:prstGeom>
        </p:spPr>
        <p:style>
          <a:lnRef idx="2">
            <a:schemeClr val="dk1"/>
          </a:lnRef>
          <a:fillRef idx="1">
            <a:schemeClr val="lt1"/>
          </a:fillRef>
          <a:effectRef idx="0">
            <a:schemeClr val="dk1"/>
          </a:effectRef>
          <a:fontRef idx="minor">
            <a:schemeClr val="dk1"/>
          </a:fontRef>
        </p:style>
        <p:txBody>
          <a:bodyPr wrap="square">
            <a:spAutoFit/>
          </a:bodyPr>
          <a:lstStyle/>
          <a:p>
            <a:r>
              <a:rPr lang="en-US" dirty="0" smtClean="0">
                <a:latin typeface="Times New Roman" pitchFamily="18" charset="0"/>
                <a:cs typeface="Times New Roman" pitchFamily="18" charset="0"/>
              </a:rPr>
              <a:t>Moving can be stressful and the stress can multiply manifolds, if there are too many people involved in it, or it is a very big move.  When planning an office move, it gets difficult for most people as they don’t know where to start, as most of the office equipment is required till the last minute and cannot be packed beforehand. </a:t>
            </a:r>
          </a:p>
          <a:p>
            <a:endParaRPr lang="en-US" dirty="0" smtClean="0">
              <a:latin typeface="Times New Roman" pitchFamily="18" charset="0"/>
              <a:cs typeface="Times New Roman" pitchFamily="18" charset="0"/>
            </a:endParaRPr>
          </a:p>
          <a:p>
            <a:r>
              <a:rPr lang="en-US" dirty="0" smtClean="0">
                <a:latin typeface="Times New Roman" pitchFamily="18" charset="0"/>
                <a:cs typeface="Times New Roman" pitchFamily="18" charset="0"/>
              </a:rPr>
              <a:t>If </a:t>
            </a:r>
            <a:r>
              <a:rPr lang="en-US" dirty="0" smtClean="0">
                <a:latin typeface="Times New Roman" pitchFamily="18" charset="0"/>
                <a:cs typeface="Times New Roman" pitchFamily="18" charset="0"/>
              </a:rPr>
              <a:t>you think that you can carry on your move, with the help of your employees, consider the fact that engaging your employees in the move, can affect their productivity toward their actual job and in turn affect your business.</a:t>
            </a:r>
            <a:endParaRPr lang="en-US" dirty="0">
              <a:latin typeface="Times New Roman" pitchFamily="18" charset="0"/>
              <a:cs typeface="Times New Roman" pitchFamily="18" charset="0"/>
            </a:endParaRPr>
          </a:p>
        </p:txBody>
      </p:sp>
      <p:pic>
        <p:nvPicPr>
          <p:cNvPr id="11" name="Picture 10" descr="Best Movers Mississauga.jpg"/>
          <p:cNvPicPr>
            <a:picLocks noChangeAspect="1"/>
          </p:cNvPicPr>
          <p:nvPr/>
        </p:nvPicPr>
        <p:blipFill>
          <a:blip r:embed="rId3"/>
          <a:stretch>
            <a:fillRect/>
          </a:stretch>
        </p:blipFill>
        <p:spPr>
          <a:xfrm>
            <a:off x="228600" y="3733800"/>
            <a:ext cx="8610600" cy="2514600"/>
          </a:xfrm>
          <a:prstGeom prst="rect">
            <a:avLst/>
          </a:prstGeom>
          <a:ln>
            <a:noFill/>
          </a:ln>
          <a:effectLst>
            <a:softEdge rad="112500"/>
          </a:effectLst>
        </p:spPr>
      </p:pic>
      <p:sp>
        <p:nvSpPr>
          <p:cNvPr id="12" name="Rectangle 11"/>
          <p:cNvSpPr/>
          <p:nvPr/>
        </p:nvSpPr>
        <p:spPr>
          <a:xfrm>
            <a:off x="4608439" y="6304746"/>
            <a:ext cx="4145687" cy="430887"/>
          </a:xfrm>
          <a:prstGeom prst="rect">
            <a:avLst/>
          </a:prstGeom>
        </p:spPr>
        <p:txBody>
          <a:bodyPr wrap="none">
            <a:spAutoFit/>
          </a:bodyPr>
          <a:lstStyle/>
          <a:p>
            <a:r>
              <a:rPr lang="en-US" sz="22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rPr>
              <a:t>https://letsgetmovingcanada.com</a:t>
            </a:r>
            <a:endParaRPr lang="en-US" sz="2200"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endParaRPr>
          </a:p>
        </p:txBody>
      </p:sp>
      <p:sp>
        <p:nvSpPr>
          <p:cNvPr id="13" name="Rectangle 12"/>
          <p:cNvSpPr/>
          <p:nvPr/>
        </p:nvSpPr>
        <p:spPr>
          <a:xfrm>
            <a:off x="304800" y="6324600"/>
            <a:ext cx="4342856" cy="430887"/>
          </a:xfrm>
          <a:prstGeom prst="rect">
            <a:avLst/>
          </a:prstGeom>
        </p:spPr>
        <p:txBody>
          <a:bodyPr wrap="none">
            <a:spAutoFit/>
          </a:bodyPr>
          <a:lstStyle/>
          <a:p>
            <a:r>
              <a:rPr lang="en-US" sz="22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rPr>
              <a:t>Info@LetsGetMovingCanada.com</a:t>
            </a:r>
            <a:endParaRPr lang="en-US" sz="2200"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endParaRPr>
          </a:p>
        </p:txBody>
      </p:sp>
    </p:spTree>
  </p:cSld>
  <p:clrMapOvr>
    <a:masterClrMapping/>
  </p:clrMapOvr>
  <p:transition advTm="4000">
    <p:dissolv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accent6">
            <a:lumMod val="40000"/>
            <a:lumOff val="60000"/>
          </a:schemeClr>
        </a:solidFill>
        <a:effectLst/>
      </p:bgPr>
    </p:bg>
    <p:spTree>
      <p:nvGrpSpPr>
        <p:cNvPr id="1" name=""/>
        <p:cNvGrpSpPr/>
        <p:nvPr/>
      </p:nvGrpSpPr>
      <p:grpSpPr>
        <a:xfrm>
          <a:off x="0" y="0"/>
          <a:ext cx="0" cy="0"/>
          <a:chOff x="0" y="0"/>
          <a:chExt cx="0" cy="0"/>
        </a:xfrm>
      </p:grpSpPr>
      <p:pic>
        <p:nvPicPr>
          <p:cNvPr id="8" name="Picture 7" descr="index.png"/>
          <p:cNvPicPr>
            <a:picLocks noChangeAspect="1"/>
          </p:cNvPicPr>
          <p:nvPr/>
        </p:nvPicPr>
        <p:blipFill>
          <a:blip r:embed="rId2"/>
          <a:stretch>
            <a:fillRect/>
          </a:stretch>
        </p:blipFill>
        <p:spPr>
          <a:xfrm>
            <a:off x="0" y="1"/>
            <a:ext cx="2598821" cy="914400"/>
          </a:xfrm>
          <a:prstGeom prst="rect">
            <a:avLst/>
          </a:prstGeom>
          <a:ln>
            <a:noFill/>
          </a:ln>
          <a:effectLst>
            <a:softEdge rad="112500"/>
          </a:effectLst>
        </p:spPr>
      </p:pic>
      <p:sp>
        <p:nvSpPr>
          <p:cNvPr id="9" name="Rectangle 8"/>
          <p:cNvSpPr/>
          <p:nvPr/>
        </p:nvSpPr>
        <p:spPr>
          <a:xfrm>
            <a:off x="3056387" y="208002"/>
            <a:ext cx="5554213" cy="553998"/>
          </a:xfrm>
          <a:prstGeom prst="rect">
            <a:avLst/>
          </a:prstGeom>
        </p:spPr>
        <p:txBody>
          <a:bodyPr wrap="none">
            <a:spAutoFit/>
          </a:bodyPr>
          <a:lstStyle/>
          <a:p>
            <a:r>
              <a:rPr lang="en-US" sz="3000"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latin typeface="Times New Roman" pitchFamily="18" charset="0"/>
                <a:cs typeface="Times New Roman" pitchFamily="18" charset="0"/>
              </a:rPr>
              <a:t>Office </a:t>
            </a:r>
            <a:r>
              <a:rPr lang="en-US" sz="3000"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latin typeface="Times New Roman" pitchFamily="18" charset="0"/>
                <a:cs typeface="Times New Roman" pitchFamily="18" charset="0"/>
              </a:rPr>
              <a:t>Furniture and Equipment</a:t>
            </a:r>
            <a:endParaRPr lang="en-US" sz="3000" b="1" dirty="0">
              <a:ln w="18000">
                <a:solidFill>
                  <a:schemeClr val="accent2">
                    <a:satMod val="140000"/>
                  </a:schemeClr>
                </a:solidFill>
                <a:prstDash val="solid"/>
                <a:miter lim="800000"/>
              </a:ln>
              <a:noFill/>
              <a:effectLst>
                <a:outerShdw blurRad="25500" dist="23000" dir="7020000" algn="tl">
                  <a:srgbClr val="000000">
                    <a:alpha val="50000"/>
                  </a:srgbClr>
                </a:outerShdw>
              </a:effectLst>
              <a:latin typeface="Times New Roman" pitchFamily="18" charset="0"/>
              <a:cs typeface="Times New Roman" pitchFamily="18" charset="0"/>
            </a:endParaRPr>
          </a:p>
        </p:txBody>
      </p:sp>
      <p:sp>
        <p:nvSpPr>
          <p:cNvPr id="10" name="Rectangle 9"/>
          <p:cNvSpPr/>
          <p:nvPr/>
        </p:nvSpPr>
        <p:spPr>
          <a:xfrm>
            <a:off x="152400" y="1305343"/>
            <a:ext cx="4038600" cy="5078313"/>
          </a:xfrm>
          <a:prstGeom prst="rect">
            <a:avLst/>
          </a:prstGeom>
        </p:spPr>
        <p:style>
          <a:lnRef idx="2">
            <a:schemeClr val="accent1"/>
          </a:lnRef>
          <a:fillRef idx="1">
            <a:schemeClr val="lt1"/>
          </a:fillRef>
          <a:effectRef idx="0">
            <a:schemeClr val="accent1"/>
          </a:effectRef>
          <a:fontRef idx="minor">
            <a:schemeClr val="dk1"/>
          </a:fontRef>
        </p:style>
        <p:txBody>
          <a:bodyPr wrap="square">
            <a:spAutoFit/>
          </a:bodyPr>
          <a:lstStyle/>
          <a:p>
            <a:r>
              <a:rPr lang="en-US" dirty="0" smtClean="0">
                <a:latin typeface="Times New Roman" pitchFamily="18" charset="0"/>
                <a:cs typeface="Times New Roman" pitchFamily="18" charset="0"/>
              </a:rPr>
              <a:t>Have you ever tried packing expensive computers, printers etc. on your own, or have you ever dismantled office workstations to pack without the right equipment and special packing material? It is just not possible. Trying to arrange packing material and moving equipment can cause additional stress and wastage of time. </a:t>
            </a:r>
            <a:endParaRPr lang="en-US" dirty="0" smtClean="0">
              <a:latin typeface="Times New Roman" pitchFamily="18" charset="0"/>
              <a:cs typeface="Times New Roman" pitchFamily="18" charset="0"/>
            </a:endParaRPr>
          </a:p>
          <a:p>
            <a:endParaRPr lang="en-US" dirty="0" smtClean="0">
              <a:latin typeface="Times New Roman" pitchFamily="18" charset="0"/>
              <a:cs typeface="Times New Roman" pitchFamily="18" charset="0"/>
            </a:endParaRPr>
          </a:p>
          <a:p>
            <a:r>
              <a:rPr lang="en-US" dirty="0" smtClean="0">
                <a:latin typeface="Times New Roman" pitchFamily="18" charset="0"/>
                <a:cs typeface="Times New Roman" pitchFamily="18" charset="0"/>
              </a:rPr>
              <a:t>For </a:t>
            </a:r>
            <a:r>
              <a:rPr lang="en-US" dirty="0" smtClean="0">
                <a:latin typeface="Times New Roman" pitchFamily="18" charset="0"/>
                <a:cs typeface="Times New Roman" pitchFamily="18" charset="0"/>
              </a:rPr>
              <a:t>office moving, Toronto, you can hire professionals, that come equipped with the right equipment to pack all your office belongings efficiently and quickly. Hence, for office packing, Toronto, reduce your stress levels and depend on a moving company with the right tools and training for an organized move.</a:t>
            </a:r>
            <a:endParaRPr lang="en-US" dirty="0">
              <a:latin typeface="Times New Roman" pitchFamily="18" charset="0"/>
              <a:cs typeface="Times New Roman" pitchFamily="18" charset="0"/>
            </a:endParaRPr>
          </a:p>
        </p:txBody>
      </p:sp>
      <p:sp>
        <p:nvSpPr>
          <p:cNvPr id="12" name="Rectangle 11"/>
          <p:cNvSpPr/>
          <p:nvPr/>
        </p:nvSpPr>
        <p:spPr>
          <a:xfrm>
            <a:off x="4608439" y="6304746"/>
            <a:ext cx="4145687" cy="430887"/>
          </a:xfrm>
          <a:prstGeom prst="rect">
            <a:avLst/>
          </a:prstGeom>
        </p:spPr>
        <p:txBody>
          <a:bodyPr wrap="none">
            <a:spAutoFit/>
          </a:bodyPr>
          <a:lstStyle/>
          <a:p>
            <a:r>
              <a:rPr lang="en-US" sz="2200"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latin typeface="Times New Roman" pitchFamily="18" charset="0"/>
                <a:cs typeface="Times New Roman" pitchFamily="18" charset="0"/>
              </a:rPr>
              <a:t>https://letsgetmovingcanada.com</a:t>
            </a:r>
            <a:endParaRPr lang="en-US" sz="2200" b="1" dirty="0">
              <a:ln w="18000">
                <a:solidFill>
                  <a:schemeClr val="accent2">
                    <a:satMod val="140000"/>
                  </a:schemeClr>
                </a:solidFill>
                <a:prstDash val="solid"/>
                <a:miter lim="800000"/>
              </a:ln>
              <a:noFill/>
              <a:effectLst>
                <a:outerShdw blurRad="25500" dist="23000" dir="7020000" algn="tl">
                  <a:srgbClr val="000000">
                    <a:alpha val="50000"/>
                  </a:srgbClr>
                </a:outerShdw>
              </a:effectLst>
              <a:latin typeface="Times New Roman" pitchFamily="18" charset="0"/>
              <a:cs typeface="Times New Roman" pitchFamily="18" charset="0"/>
            </a:endParaRPr>
          </a:p>
        </p:txBody>
      </p:sp>
      <p:sp>
        <p:nvSpPr>
          <p:cNvPr id="13" name="Rectangle 12"/>
          <p:cNvSpPr/>
          <p:nvPr/>
        </p:nvSpPr>
        <p:spPr>
          <a:xfrm>
            <a:off x="304800" y="6324600"/>
            <a:ext cx="4342856" cy="430887"/>
          </a:xfrm>
          <a:prstGeom prst="rect">
            <a:avLst/>
          </a:prstGeom>
        </p:spPr>
        <p:txBody>
          <a:bodyPr wrap="none">
            <a:spAutoFit/>
          </a:bodyPr>
          <a:lstStyle/>
          <a:p>
            <a:r>
              <a:rPr lang="en-US" sz="2200"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latin typeface="Times New Roman" pitchFamily="18" charset="0"/>
                <a:cs typeface="Times New Roman" pitchFamily="18" charset="0"/>
              </a:rPr>
              <a:t>Info@LetsGetMovingCanada.com</a:t>
            </a:r>
            <a:endParaRPr lang="en-US" sz="2200" b="1" dirty="0">
              <a:ln w="18000">
                <a:solidFill>
                  <a:schemeClr val="accent2">
                    <a:satMod val="140000"/>
                  </a:schemeClr>
                </a:solidFill>
                <a:prstDash val="solid"/>
                <a:miter lim="800000"/>
              </a:ln>
              <a:noFill/>
              <a:effectLst>
                <a:outerShdw blurRad="25500" dist="23000" dir="7020000" algn="tl">
                  <a:srgbClr val="000000">
                    <a:alpha val="50000"/>
                  </a:srgbClr>
                </a:outerShdw>
              </a:effectLst>
              <a:latin typeface="Times New Roman" pitchFamily="18" charset="0"/>
              <a:cs typeface="Times New Roman" pitchFamily="18" charset="0"/>
            </a:endParaRPr>
          </a:p>
        </p:txBody>
      </p:sp>
      <p:pic>
        <p:nvPicPr>
          <p:cNvPr id="14" name="Picture 13" descr="Best Moving Companies Mississauga.jpg"/>
          <p:cNvPicPr>
            <a:picLocks noChangeAspect="1"/>
          </p:cNvPicPr>
          <p:nvPr/>
        </p:nvPicPr>
        <p:blipFill>
          <a:blip r:embed="rId3"/>
          <a:stretch>
            <a:fillRect/>
          </a:stretch>
        </p:blipFill>
        <p:spPr>
          <a:xfrm>
            <a:off x="4724400" y="1295400"/>
            <a:ext cx="4267200" cy="4876800"/>
          </a:xfrm>
          <a:prstGeom prst="rect">
            <a:avLst/>
          </a:prstGeom>
          <a:ln>
            <a:noFill/>
          </a:ln>
          <a:effectLst>
            <a:softEdge rad="112500"/>
          </a:effectLst>
        </p:spPr>
      </p:pic>
    </p:spTree>
  </p:cSld>
  <p:clrMapOvr>
    <a:masterClrMapping/>
  </p:clrMapOvr>
  <p:transition advTm="4000">
    <p:dissolv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accent6">
            <a:lumMod val="40000"/>
            <a:lumOff val="60000"/>
          </a:schemeClr>
        </a:solidFill>
        <a:effectLst/>
      </p:bgPr>
    </p:bg>
    <p:spTree>
      <p:nvGrpSpPr>
        <p:cNvPr id="1" name=""/>
        <p:cNvGrpSpPr/>
        <p:nvPr/>
      </p:nvGrpSpPr>
      <p:grpSpPr>
        <a:xfrm>
          <a:off x="0" y="0"/>
          <a:ext cx="0" cy="0"/>
          <a:chOff x="0" y="0"/>
          <a:chExt cx="0" cy="0"/>
        </a:xfrm>
      </p:grpSpPr>
      <p:pic>
        <p:nvPicPr>
          <p:cNvPr id="8" name="Picture 7" descr="index.png"/>
          <p:cNvPicPr>
            <a:picLocks noChangeAspect="1"/>
          </p:cNvPicPr>
          <p:nvPr/>
        </p:nvPicPr>
        <p:blipFill>
          <a:blip r:embed="rId2"/>
          <a:stretch>
            <a:fillRect/>
          </a:stretch>
        </p:blipFill>
        <p:spPr>
          <a:xfrm>
            <a:off x="0" y="1"/>
            <a:ext cx="2598821" cy="914400"/>
          </a:xfrm>
          <a:prstGeom prst="rect">
            <a:avLst/>
          </a:prstGeom>
          <a:ln>
            <a:noFill/>
          </a:ln>
          <a:effectLst>
            <a:softEdge rad="112500"/>
          </a:effectLst>
        </p:spPr>
      </p:pic>
      <p:sp>
        <p:nvSpPr>
          <p:cNvPr id="9" name="Rectangle 8"/>
          <p:cNvSpPr/>
          <p:nvPr/>
        </p:nvSpPr>
        <p:spPr>
          <a:xfrm>
            <a:off x="3200400" y="208002"/>
            <a:ext cx="5470280" cy="553998"/>
          </a:xfrm>
          <a:prstGeom prst="rect">
            <a:avLst/>
          </a:prstGeom>
        </p:spPr>
        <p:txBody>
          <a:bodyPr wrap="none">
            <a:spAutoFit/>
          </a:bodyPr>
          <a:lstStyle/>
          <a:p>
            <a:r>
              <a:rPr lang="en-US" sz="3000"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latin typeface="Times New Roman" pitchFamily="18" charset="0"/>
                <a:cs typeface="Times New Roman" pitchFamily="18" charset="0"/>
              </a:rPr>
              <a:t>Moving </a:t>
            </a:r>
            <a:r>
              <a:rPr lang="en-US" sz="3000"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latin typeface="Times New Roman" pitchFamily="18" charset="0"/>
                <a:cs typeface="Times New Roman" pitchFamily="18" charset="0"/>
              </a:rPr>
              <a:t>services, Toronto, cheap</a:t>
            </a:r>
            <a:endParaRPr lang="en-US" sz="3000" b="1" dirty="0">
              <a:ln w="18000">
                <a:solidFill>
                  <a:schemeClr val="accent2">
                    <a:satMod val="140000"/>
                  </a:schemeClr>
                </a:solidFill>
                <a:prstDash val="solid"/>
                <a:miter lim="800000"/>
              </a:ln>
              <a:noFill/>
              <a:effectLst>
                <a:outerShdw blurRad="25500" dist="23000" dir="7020000" algn="tl">
                  <a:srgbClr val="000000">
                    <a:alpha val="50000"/>
                  </a:srgbClr>
                </a:outerShdw>
              </a:effectLst>
              <a:latin typeface="Times New Roman" pitchFamily="18" charset="0"/>
              <a:cs typeface="Times New Roman" pitchFamily="18" charset="0"/>
            </a:endParaRPr>
          </a:p>
        </p:txBody>
      </p:sp>
      <p:sp>
        <p:nvSpPr>
          <p:cNvPr id="10" name="Rectangle 9"/>
          <p:cNvSpPr/>
          <p:nvPr/>
        </p:nvSpPr>
        <p:spPr>
          <a:xfrm>
            <a:off x="152400" y="1676400"/>
            <a:ext cx="4114800" cy="4247317"/>
          </a:xfrm>
          <a:prstGeom prst="rect">
            <a:avLst/>
          </a:prstGeom>
        </p:spPr>
        <p:style>
          <a:lnRef idx="2">
            <a:schemeClr val="accent1"/>
          </a:lnRef>
          <a:fillRef idx="1">
            <a:schemeClr val="lt1"/>
          </a:fillRef>
          <a:effectRef idx="0">
            <a:schemeClr val="accent1"/>
          </a:effectRef>
          <a:fontRef idx="minor">
            <a:schemeClr val="dk1"/>
          </a:fontRef>
        </p:style>
        <p:txBody>
          <a:bodyPr wrap="square">
            <a:spAutoFit/>
          </a:bodyPr>
          <a:lstStyle/>
          <a:p>
            <a:pPr algn="ctr"/>
            <a:r>
              <a:rPr lang="en-US" dirty="0" smtClean="0">
                <a:latin typeface="Times New Roman" pitchFamily="18" charset="0"/>
                <a:cs typeface="Times New Roman" pitchFamily="18" charset="0"/>
              </a:rPr>
              <a:t>A decision of investing in moving services, Toronto, cheap, is a good one. It will be difficult for you to scale the cost of renting a moving truck, cost of packing materials, hiring tools to dismantle and assemble. However, a commercial moving company will provide you with a well-priced package to suit your move. </a:t>
            </a:r>
            <a:endParaRPr lang="en-US" dirty="0" smtClean="0">
              <a:latin typeface="Times New Roman" pitchFamily="18" charset="0"/>
              <a:cs typeface="Times New Roman" pitchFamily="18" charset="0"/>
            </a:endParaRPr>
          </a:p>
          <a:p>
            <a:pPr algn="ctr"/>
            <a:endParaRPr lang="en-US" dirty="0" smtClean="0">
              <a:latin typeface="Times New Roman" pitchFamily="18" charset="0"/>
              <a:cs typeface="Times New Roman" pitchFamily="18" charset="0"/>
            </a:endParaRPr>
          </a:p>
          <a:p>
            <a:pPr algn="ctr"/>
            <a:r>
              <a:rPr lang="en-US" dirty="0" smtClean="0">
                <a:latin typeface="Times New Roman" pitchFamily="18" charset="0"/>
                <a:cs typeface="Times New Roman" pitchFamily="18" charset="0"/>
              </a:rPr>
              <a:t>Also</a:t>
            </a:r>
            <a:r>
              <a:rPr lang="en-US" dirty="0" smtClean="0">
                <a:latin typeface="Times New Roman" pitchFamily="18" charset="0"/>
                <a:cs typeface="Times New Roman" pitchFamily="18" charset="0"/>
              </a:rPr>
              <a:t>, office equipment and devices are generally very expensive. Any damage to them can cause you a lot of money and getting the damaged equipment repaired, will take a lot of time, which will mean more downtime.</a:t>
            </a:r>
            <a:endParaRPr lang="en-US" dirty="0">
              <a:latin typeface="Times New Roman" pitchFamily="18" charset="0"/>
              <a:cs typeface="Times New Roman" pitchFamily="18" charset="0"/>
            </a:endParaRPr>
          </a:p>
        </p:txBody>
      </p:sp>
      <p:sp>
        <p:nvSpPr>
          <p:cNvPr id="12" name="Rectangle 11"/>
          <p:cNvSpPr/>
          <p:nvPr/>
        </p:nvSpPr>
        <p:spPr>
          <a:xfrm>
            <a:off x="4608439" y="6304746"/>
            <a:ext cx="4145687" cy="430887"/>
          </a:xfrm>
          <a:prstGeom prst="rect">
            <a:avLst/>
          </a:prstGeom>
        </p:spPr>
        <p:txBody>
          <a:bodyPr wrap="none">
            <a:spAutoFit/>
          </a:bodyPr>
          <a:lstStyle/>
          <a:p>
            <a:r>
              <a:rPr lang="en-US" sz="22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Times New Roman" pitchFamily="18" charset="0"/>
                <a:cs typeface="Times New Roman" pitchFamily="18" charset="0"/>
              </a:rPr>
              <a:t>https://letsgetmovingcanada.com</a:t>
            </a:r>
            <a:endParaRPr lang="en-US" sz="2200"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Times New Roman" pitchFamily="18" charset="0"/>
              <a:cs typeface="Times New Roman" pitchFamily="18" charset="0"/>
            </a:endParaRPr>
          </a:p>
        </p:txBody>
      </p:sp>
      <p:sp>
        <p:nvSpPr>
          <p:cNvPr id="13" name="Rectangle 12"/>
          <p:cNvSpPr/>
          <p:nvPr/>
        </p:nvSpPr>
        <p:spPr>
          <a:xfrm>
            <a:off x="304800" y="6324600"/>
            <a:ext cx="4342856" cy="430887"/>
          </a:xfrm>
          <a:prstGeom prst="rect">
            <a:avLst/>
          </a:prstGeom>
        </p:spPr>
        <p:txBody>
          <a:bodyPr wrap="none">
            <a:spAutoFit/>
          </a:bodyPr>
          <a:lstStyle/>
          <a:p>
            <a:r>
              <a:rPr lang="en-US" sz="22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Times New Roman" pitchFamily="18" charset="0"/>
                <a:cs typeface="Times New Roman" pitchFamily="18" charset="0"/>
              </a:rPr>
              <a:t>Info@LetsGetMovingCanada.com</a:t>
            </a:r>
            <a:endParaRPr lang="en-US" sz="2200"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Times New Roman" pitchFamily="18" charset="0"/>
              <a:cs typeface="Times New Roman" pitchFamily="18" charset="0"/>
            </a:endParaRPr>
          </a:p>
        </p:txBody>
      </p:sp>
      <p:pic>
        <p:nvPicPr>
          <p:cNvPr id="11" name="Picture 10" descr="Best Movers Vaughan.jpg"/>
          <p:cNvPicPr>
            <a:picLocks noChangeAspect="1"/>
          </p:cNvPicPr>
          <p:nvPr/>
        </p:nvPicPr>
        <p:blipFill>
          <a:blip r:embed="rId3"/>
          <a:stretch>
            <a:fillRect/>
          </a:stretch>
        </p:blipFill>
        <p:spPr>
          <a:xfrm>
            <a:off x="4800600" y="1676400"/>
            <a:ext cx="4061998" cy="4114800"/>
          </a:xfrm>
          <a:prstGeom prst="rect">
            <a:avLst/>
          </a:prstGeom>
          <a:ln>
            <a:noFill/>
          </a:ln>
          <a:effectLst>
            <a:softEdge rad="112500"/>
          </a:effectLst>
        </p:spPr>
      </p:pic>
    </p:spTree>
  </p:cSld>
  <p:clrMapOvr>
    <a:masterClrMapping/>
  </p:clrMapOvr>
  <p:transition advTm="4000">
    <p:dissolv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accent6">
            <a:lumMod val="40000"/>
            <a:lumOff val="60000"/>
          </a:schemeClr>
        </a:solidFill>
        <a:effectLst/>
      </p:bgPr>
    </p:bg>
    <p:spTree>
      <p:nvGrpSpPr>
        <p:cNvPr id="1" name=""/>
        <p:cNvGrpSpPr/>
        <p:nvPr/>
      </p:nvGrpSpPr>
      <p:grpSpPr>
        <a:xfrm>
          <a:off x="0" y="0"/>
          <a:ext cx="0" cy="0"/>
          <a:chOff x="0" y="0"/>
          <a:chExt cx="0" cy="0"/>
        </a:xfrm>
      </p:grpSpPr>
      <p:pic>
        <p:nvPicPr>
          <p:cNvPr id="8" name="Picture 7" descr="index.png"/>
          <p:cNvPicPr>
            <a:picLocks noChangeAspect="1"/>
          </p:cNvPicPr>
          <p:nvPr/>
        </p:nvPicPr>
        <p:blipFill>
          <a:blip r:embed="rId2"/>
          <a:stretch>
            <a:fillRect/>
          </a:stretch>
        </p:blipFill>
        <p:spPr>
          <a:xfrm>
            <a:off x="0" y="1"/>
            <a:ext cx="2598821" cy="914400"/>
          </a:xfrm>
          <a:prstGeom prst="rect">
            <a:avLst/>
          </a:prstGeom>
          <a:ln>
            <a:noFill/>
          </a:ln>
          <a:effectLst>
            <a:softEdge rad="112500"/>
          </a:effectLst>
        </p:spPr>
      </p:pic>
      <p:sp>
        <p:nvSpPr>
          <p:cNvPr id="9" name="Rectangle 8"/>
          <p:cNvSpPr/>
          <p:nvPr/>
        </p:nvSpPr>
        <p:spPr>
          <a:xfrm>
            <a:off x="3608682" y="208002"/>
            <a:ext cx="4316118" cy="553998"/>
          </a:xfrm>
          <a:prstGeom prst="rect">
            <a:avLst/>
          </a:prstGeom>
        </p:spPr>
        <p:txBody>
          <a:bodyPr wrap="none">
            <a:spAutoFit/>
          </a:bodyPr>
          <a:lstStyle/>
          <a:p>
            <a:r>
              <a:rPr lang="en-US" sz="3000"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latin typeface="Times New Roman" pitchFamily="18" charset="0"/>
                <a:cs typeface="Times New Roman" pitchFamily="18" charset="0"/>
              </a:rPr>
              <a:t>Reliable movers, Toronto</a:t>
            </a:r>
            <a:endParaRPr lang="en-US" sz="3000" b="1" dirty="0">
              <a:ln w="18000">
                <a:solidFill>
                  <a:schemeClr val="accent2">
                    <a:satMod val="140000"/>
                  </a:schemeClr>
                </a:solidFill>
                <a:prstDash val="solid"/>
                <a:miter lim="800000"/>
              </a:ln>
              <a:noFill/>
              <a:effectLst>
                <a:outerShdw blurRad="25500" dist="23000" dir="7020000" algn="tl">
                  <a:srgbClr val="000000">
                    <a:alpha val="50000"/>
                  </a:srgbClr>
                </a:outerShdw>
              </a:effectLst>
              <a:latin typeface="Times New Roman" pitchFamily="18" charset="0"/>
              <a:cs typeface="Times New Roman" pitchFamily="18" charset="0"/>
            </a:endParaRPr>
          </a:p>
        </p:txBody>
      </p:sp>
      <p:sp>
        <p:nvSpPr>
          <p:cNvPr id="10" name="Rectangle 9"/>
          <p:cNvSpPr/>
          <p:nvPr/>
        </p:nvSpPr>
        <p:spPr>
          <a:xfrm>
            <a:off x="228600" y="1828800"/>
            <a:ext cx="4114800" cy="3970318"/>
          </a:xfrm>
          <a:prstGeom prst="rect">
            <a:avLst/>
          </a:prstGeom>
        </p:spPr>
        <p:style>
          <a:lnRef idx="2">
            <a:schemeClr val="accent1"/>
          </a:lnRef>
          <a:fillRef idx="1">
            <a:schemeClr val="lt1"/>
          </a:fillRef>
          <a:effectRef idx="0">
            <a:schemeClr val="accent1"/>
          </a:effectRef>
          <a:fontRef idx="minor">
            <a:schemeClr val="dk1"/>
          </a:fontRef>
        </p:style>
        <p:txBody>
          <a:bodyPr wrap="square">
            <a:spAutoFit/>
          </a:bodyPr>
          <a:lstStyle/>
          <a:p>
            <a:pPr algn="ctr"/>
            <a:r>
              <a:rPr lang="en-US" dirty="0" smtClean="0">
                <a:latin typeface="Times New Roman" pitchFamily="18" charset="0"/>
                <a:cs typeface="Times New Roman" pitchFamily="18" charset="0"/>
              </a:rPr>
              <a:t>If looking for reliable movers, Toronto, you must get in touch with Let’s Get Moving Inc. You can get a free quote on their website or find them at 1805 Wilson Ave, North York, ON M9M 1A2, Canada. Their high -quality moving services are appreciated by each of their clients and their services have won them several awards</a:t>
            </a:r>
            <a:r>
              <a:rPr lang="en-US" dirty="0" smtClean="0">
                <a:latin typeface="Times New Roman" pitchFamily="18" charset="0"/>
                <a:cs typeface="Times New Roman" pitchFamily="18" charset="0"/>
              </a:rPr>
              <a:t>.</a:t>
            </a:r>
          </a:p>
          <a:p>
            <a:pPr algn="ctr"/>
            <a:endParaRPr lang="en-US" dirty="0" smtClean="0">
              <a:latin typeface="Times New Roman" pitchFamily="18" charset="0"/>
              <a:cs typeface="Times New Roman" pitchFamily="18" charset="0"/>
            </a:endParaRPr>
          </a:p>
          <a:p>
            <a:pPr algn="ctr"/>
            <a:r>
              <a:rPr lang="en-US" dirty="0" smtClean="0">
                <a:latin typeface="Times New Roman" pitchFamily="18" charset="0"/>
                <a:cs typeface="Times New Roman" pitchFamily="18" charset="0"/>
              </a:rPr>
              <a:t>Let’s Get Moving Inc. is a full-service moving company, and their team of commercial movers can help maintain your productivity during the move. </a:t>
            </a:r>
            <a:endParaRPr lang="en-US" dirty="0">
              <a:latin typeface="Times New Roman" pitchFamily="18" charset="0"/>
              <a:cs typeface="Times New Roman" pitchFamily="18" charset="0"/>
            </a:endParaRPr>
          </a:p>
        </p:txBody>
      </p:sp>
      <p:sp>
        <p:nvSpPr>
          <p:cNvPr id="12" name="Rectangle 11"/>
          <p:cNvSpPr/>
          <p:nvPr/>
        </p:nvSpPr>
        <p:spPr>
          <a:xfrm>
            <a:off x="4608439" y="6304746"/>
            <a:ext cx="4145687" cy="430887"/>
          </a:xfrm>
          <a:prstGeom prst="rect">
            <a:avLst/>
          </a:prstGeom>
        </p:spPr>
        <p:txBody>
          <a:bodyPr wrap="none">
            <a:spAutoFit/>
          </a:bodyPr>
          <a:lstStyle/>
          <a:p>
            <a:r>
              <a:rPr lang="en-US" sz="2200"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latin typeface="Times New Roman" pitchFamily="18" charset="0"/>
                <a:cs typeface="Times New Roman" pitchFamily="18" charset="0"/>
              </a:rPr>
              <a:t>https://letsgetmovingcanada.com</a:t>
            </a:r>
            <a:endParaRPr lang="en-US" sz="2200" b="1" dirty="0">
              <a:ln w="18000">
                <a:solidFill>
                  <a:schemeClr val="accent2">
                    <a:satMod val="140000"/>
                  </a:schemeClr>
                </a:solidFill>
                <a:prstDash val="solid"/>
                <a:miter lim="800000"/>
              </a:ln>
              <a:noFill/>
              <a:effectLst>
                <a:outerShdw blurRad="25500" dist="23000" dir="7020000" algn="tl">
                  <a:srgbClr val="000000">
                    <a:alpha val="50000"/>
                  </a:srgbClr>
                </a:outerShdw>
              </a:effectLst>
              <a:latin typeface="Times New Roman" pitchFamily="18" charset="0"/>
              <a:cs typeface="Times New Roman" pitchFamily="18" charset="0"/>
            </a:endParaRPr>
          </a:p>
        </p:txBody>
      </p:sp>
      <p:sp>
        <p:nvSpPr>
          <p:cNvPr id="13" name="Rectangle 12"/>
          <p:cNvSpPr/>
          <p:nvPr/>
        </p:nvSpPr>
        <p:spPr>
          <a:xfrm>
            <a:off x="304800" y="6324600"/>
            <a:ext cx="4342856" cy="430887"/>
          </a:xfrm>
          <a:prstGeom prst="rect">
            <a:avLst/>
          </a:prstGeom>
        </p:spPr>
        <p:txBody>
          <a:bodyPr wrap="none">
            <a:spAutoFit/>
          </a:bodyPr>
          <a:lstStyle/>
          <a:p>
            <a:r>
              <a:rPr lang="en-US" sz="2200"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latin typeface="Times New Roman" pitchFamily="18" charset="0"/>
                <a:cs typeface="Times New Roman" pitchFamily="18" charset="0"/>
              </a:rPr>
              <a:t>Info@LetsGetMovingCanada.com</a:t>
            </a:r>
            <a:endParaRPr lang="en-US" sz="2200" b="1" dirty="0">
              <a:ln w="18000">
                <a:solidFill>
                  <a:schemeClr val="accent2">
                    <a:satMod val="140000"/>
                  </a:schemeClr>
                </a:solidFill>
                <a:prstDash val="solid"/>
                <a:miter lim="800000"/>
              </a:ln>
              <a:noFill/>
              <a:effectLst>
                <a:outerShdw blurRad="25500" dist="23000" dir="7020000" algn="tl">
                  <a:srgbClr val="000000">
                    <a:alpha val="50000"/>
                  </a:srgbClr>
                </a:outerShdw>
              </a:effectLst>
              <a:latin typeface="Times New Roman" pitchFamily="18" charset="0"/>
              <a:cs typeface="Times New Roman" pitchFamily="18" charset="0"/>
            </a:endParaRPr>
          </a:p>
        </p:txBody>
      </p:sp>
      <p:pic>
        <p:nvPicPr>
          <p:cNvPr id="15" name="Picture 14" descr="Affordable Moving Companies Toronto.jpg"/>
          <p:cNvPicPr>
            <a:picLocks noChangeAspect="1"/>
          </p:cNvPicPr>
          <p:nvPr/>
        </p:nvPicPr>
        <p:blipFill>
          <a:blip r:embed="rId3"/>
          <a:stretch>
            <a:fillRect/>
          </a:stretch>
        </p:blipFill>
        <p:spPr>
          <a:xfrm>
            <a:off x="4724400" y="1752600"/>
            <a:ext cx="4191000" cy="4114800"/>
          </a:xfrm>
          <a:prstGeom prst="rect">
            <a:avLst/>
          </a:prstGeom>
          <a:ln>
            <a:noFill/>
          </a:ln>
          <a:effectLst>
            <a:softEdge rad="112500"/>
          </a:effectLst>
        </p:spPr>
      </p:pic>
    </p:spTree>
  </p:cSld>
  <p:clrMapOvr>
    <a:masterClrMapping/>
  </p:clrMapOvr>
  <p:transition advTm="4000">
    <p:dissolv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accent6">
            <a:lumMod val="40000"/>
            <a:lumOff val="60000"/>
          </a:schemeClr>
        </a:solidFill>
        <a:effectLst/>
      </p:bgPr>
    </p:bg>
    <p:spTree>
      <p:nvGrpSpPr>
        <p:cNvPr id="1" name=""/>
        <p:cNvGrpSpPr/>
        <p:nvPr/>
      </p:nvGrpSpPr>
      <p:grpSpPr>
        <a:xfrm>
          <a:off x="0" y="0"/>
          <a:ext cx="0" cy="0"/>
          <a:chOff x="0" y="0"/>
          <a:chExt cx="0" cy="0"/>
        </a:xfrm>
      </p:grpSpPr>
      <p:pic>
        <p:nvPicPr>
          <p:cNvPr id="8" name="Picture 7" descr="index.png"/>
          <p:cNvPicPr>
            <a:picLocks noChangeAspect="1"/>
          </p:cNvPicPr>
          <p:nvPr/>
        </p:nvPicPr>
        <p:blipFill>
          <a:blip r:embed="rId2"/>
          <a:stretch>
            <a:fillRect/>
          </a:stretch>
        </p:blipFill>
        <p:spPr>
          <a:xfrm>
            <a:off x="0" y="1"/>
            <a:ext cx="2598821" cy="914400"/>
          </a:xfrm>
          <a:prstGeom prst="rect">
            <a:avLst/>
          </a:prstGeom>
          <a:ln>
            <a:noFill/>
          </a:ln>
          <a:effectLst>
            <a:softEdge rad="112500"/>
          </a:effectLst>
        </p:spPr>
      </p:pic>
      <p:sp>
        <p:nvSpPr>
          <p:cNvPr id="9" name="Rectangle 8"/>
          <p:cNvSpPr/>
          <p:nvPr/>
        </p:nvSpPr>
        <p:spPr>
          <a:xfrm>
            <a:off x="2819400" y="208002"/>
            <a:ext cx="6172200" cy="553998"/>
          </a:xfrm>
          <a:prstGeom prst="rect">
            <a:avLst/>
          </a:prstGeom>
        </p:spPr>
        <p:txBody>
          <a:bodyPr wrap="square">
            <a:spAutoFit/>
          </a:bodyPr>
          <a:lstStyle/>
          <a:p>
            <a:r>
              <a:rPr lang="en-US" sz="3000"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latin typeface="Times New Roman" pitchFamily="18" charset="0"/>
                <a:cs typeface="Times New Roman" pitchFamily="18" charset="0"/>
              </a:rPr>
              <a:t>Get in Touch With Let's Get Moving</a:t>
            </a:r>
            <a:endParaRPr lang="en-US" sz="3000" b="1" dirty="0">
              <a:ln w="18000">
                <a:solidFill>
                  <a:schemeClr val="accent2">
                    <a:satMod val="140000"/>
                  </a:schemeClr>
                </a:solidFill>
                <a:prstDash val="solid"/>
                <a:miter lim="800000"/>
              </a:ln>
              <a:noFill/>
              <a:effectLst>
                <a:outerShdw blurRad="25500" dist="23000" dir="7020000" algn="tl">
                  <a:srgbClr val="000000">
                    <a:alpha val="50000"/>
                  </a:srgbClr>
                </a:outerShdw>
              </a:effectLst>
              <a:latin typeface="Times New Roman" pitchFamily="18" charset="0"/>
              <a:cs typeface="Times New Roman" pitchFamily="18" charset="0"/>
            </a:endParaRPr>
          </a:p>
        </p:txBody>
      </p:sp>
      <p:sp>
        <p:nvSpPr>
          <p:cNvPr id="10" name="Rectangle 9"/>
          <p:cNvSpPr/>
          <p:nvPr/>
        </p:nvSpPr>
        <p:spPr>
          <a:xfrm>
            <a:off x="152400" y="1676400"/>
            <a:ext cx="4114800" cy="923330"/>
          </a:xfrm>
          <a:prstGeom prst="rect">
            <a:avLst/>
          </a:prstGeom>
        </p:spPr>
        <p:style>
          <a:lnRef idx="2">
            <a:schemeClr val="accent1"/>
          </a:lnRef>
          <a:fillRef idx="1">
            <a:schemeClr val="lt1"/>
          </a:fillRef>
          <a:effectRef idx="0">
            <a:schemeClr val="accent1"/>
          </a:effectRef>
          <a:fontRef idx="minor">
            <a:schemeClr val="dk1"/>
          </a:fontRef>
        </p:style>
        <p:txBody>
          <a:bodyPr wrap="square">
            <a:spAutoFit/>
          </a:bodyPr>
          <a:lstStyle/>
          <a:p>
            <a:pPr algn="ctr"/>
            <a:r>
              <a:rPr lang="en-US" dirty="0" smtClean="0">
                <a:latin typeface="Times New Roman" pitchFamily="18" charset="0"/>
                <a:cs typeface="Times New Roman" pitchFamily="18" charset="0"/>
              </a:rPr>
              <a:t>Let’s Get Moving takes special care while handling your fragile items during a move from one location to another in Toronto. </a:t>
            </a:r>
            <a:endParaRPr lang="en-US" dirty="0">
              <a:latin typeface="Times New Roman" pitchFamily="18" charset="0"/>
              <a:cs typeface="Times New Roman" pitchFamily="18" charset="0"/>
            </a:endParaRPr>
          </a:p>
        </p:txBody>
      </p:sp>
      <p:sp>
        <p:nvSpPr>
          <p:cNvPr id="12" name="Rectangle 11"/>
          <p:cNvSpPr/>
          <p:nvPr/>
        </p:nvSpPr>
        <p:spPr>
          <a:xfrm>
            <a:off x="4608439" y="6304746"/>
            <a:ext cx="4145687" cy="430887"/>
          </a:xfrm>
          <a:prstGeom prst="rect">
            <a:avLst/>
          </a:prstGeom>
        </p:spPr>
        <p:txBody>
          <a:bodyPr wrap="none">
            <a:spAutoFit/>
          </a:bodyPr>
          <a:lstStyle/>
          <a:p>
            <a:r>
              <a:rPr lang="en-US" sz="2200"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latin typeface="Times New Roman" pitchFamily="18" charset="0"/>
                <a:cs typeface="Times New Roman" pitchFamily="18" charset="0"/>
              </a:rPr>
              <a:t>https://letsgetmovingcanada.com</a:t>
            </a:r>
            <a:endParaRPr lang="en-US" sz="2200" b="1" dirty="0">
              <a:ln w="18000">
                <a:solidFill>
                  <a:schemeClr val="accent2">
                    <a:satMod val="140000"/>
                  </a:schemeClr>
                </a:solidFill>
                <a:prstDash val="solid"/>
                <a:miter lim="800000"/>
              </a:ln>
              <a:noFill/>
              <a:effectLst>
                <a:outerShdw blurRad="25500" dist="23000" dir="7020000" algn="tl">
                  <a:srgbClr val="000000">
                    <a:alpha val="50000"/>
                  </a:srgbClr>
                </a:outerShdw>
              </a:effectLst>
              <a:latin typeface="Times New Roman" pitchFamily="18" charset="0"/>
              <a:cs typeface="Times New Roman" pitchFamily="18" charset="0"/>
            </a:endParaRPr>
          </a:p>
        </p:txBody>
      </p:sp>
      <p:sp>
        <p:nvSpPr>
          <p:cNvPr id="13" name="Rectangle 12"/>
          <p:cNvSpPr/>
          <p:nvPr/>
        </p:nvSpPr>
        <p:spPr>
          <a:xfrm>
            <a:off x="304800" y="6324600"/>
            <a:ext cx="4342856" cy="430887"/>
          </a:xfrm>
          <a:prstGeom prst="rect">
            <a:avLst/>
          </a:prstGeom>
        </p:spPr>
        <p:txBody>
          <a:bodyPr wrap="none">
            <a:spAutoFit/>
          </a:bodyPr>
          <a:lstStyle/>
          <a:p>
            <a:r>
              <a:rPr lang="en-US" sz="2200"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latin typeface="Times New Roman" pitchFamily="18" charset="0"/>
                <a:cs typeface="Times New Roman" pitchFamily="18" charset="0"/>
              </a:rPr>
              <a:t>Info@LetsGetMovingCanada.com</a:t>
            </a:r>
            <a:endParaRPr lang="en-US" sz="2200" b="1" dirty="0">
              <a:ln w="18000">
                <a:solidFill>
                  <a:schemeClr val="accent2">
                    <a:satMod val="140000"/>
                  </a:schemeClr>
                </a:solidFill>
                <a:prstDash val="solid"/>
                <a:miter lim="800000"/>
              </a:ln>
              <a:noFill/>
              <a:effectLst>
                <a:outerShdw blurRad="25500" dist="23000" dir="7020000" algn="tl">
                  <a:srgbClr val="000000">
                    <a:alpha val="50000"/>
                  </a:srgbClr>
                </a:outerShdw>
              </a:effectLst>
              <a:latin typeface="Times New Roman" pitchFamily="18" charset="0"/>
              <a:cs typeface="Times New Roman" pitchFamily="18" charset="0"/>
            </a:endParaRPr>
          </a:p>
        </p:txBody>
      </p:sp>
      <p:pic>
        <p:nvPicPr>
          <p:cNvPr id="15" name="Picture 14" descr="Affordable Moving Companies Toronto.jpg"/>
          <p:cNvPicPr>
            <a:picLocks noChangeAspect="1"/>
          </p:cNvPicPr>
          <p:nvPr/>
        </p:nvPicPr>
        <p:blipFill>
          <a:blip r:embed="rId3"/>
          <a:stretch>
            <a:fillRect/>
          </a:stretch>
        </p:blipFill>
        <p:spPr>
          <a:xfrm>
            <a:off x="4724400" y="1752600"/>
            <a:ext cx="4191000" cy="4114800"/>
          </a:xfrm>
          <a:prstGeom prst="rect">
            <a:avLst/>
          </a:prstGeom>
          <a:ln>
            <a:noFill/>
          </a:ln>
          <a:effectLst>
            <a:softEdge rad="112500"/>
          </a:effectLst>
        </p:spPr>
      </p:pic>
      <p:sp>
        <p:nvSpPr>
          <p:cNvPr id="11" name="Rectangle 10"/>
          <p:cNvSpPr/>
          <p:nvPr/>
        </p:nvSpPr>
        <p:spPr>
          <a:xfrm>
            <a:off x="152400" y="2690336"/>
            <a:ext cx="4114800" cy="2862322"/>
          </a:xfrm>
          <a:prstGeom prst="rect">
            <a:avLst/>
          </a:prstGeom>
        </p:spPr>
        <p:style>
          <a:lnRef idx="2">
            <a:schemeClr val="accent1"/>
          </a:lnRef>
          <a:fillRef idx="1">
            <a:schemeClr val="lt1"/>
          </a:fillRef>
          <a:effectRef idx="0">
            <a:schemeClr val="accent1"/>
          </a:effectRef>
          <a:fontRef idx="minor">
            <a:schemeClr val="dk1"/>
          </a:fontRef>
        </p:style>
        <p:txBody>
          <a:bodyPr wrap="square">
            <a:spAutoFit/>
          </a:bodyPr>
          <a:lstStyle/>
          <a:p>
            <a:pPr algn="ctr"/>
            <a:r>
              <a:rPr lang="en-US" sz="3000"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latin typeface="Times New Roman" pitchFamily="18" charset="0"/>
                <a:cs typeface="Times New Roman" pitchFamily="18" charset="0"/>
              </a:rPr>
              <a:t>Let’s Get Moving</a:t>
            </a:r>
          </a:p>
          <a:p>
            <a:pPr algn="ctr"/>
            <a:r>
              <a:rPr lang="en-US" sz="3000"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latin typeface="Times New Roman" pitchFamily="18" charset="0"/>
                <a:cs typeface="Times New Roman" pitchFamily="18" charset="0"/>
              </a:rPr>
              <a:t>1805 Wilson Avenue</a:t>
            </a:r>
          </a:p>
          <a:p>
            <a:pPr algn="ctr"/>
            <a:r>
              <a:rPr lang="en-US" sz="3000"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latin typeface="Times New Roman" pitchFamily="18" charset="0"/>
                <a:cs typeface="Times New Roman" pitchFamily="18" charset="0"/>
              </a:rPr>
              <a:t>North York,ON,M9M 1A2</a:t>
            </a:r>
          </a:p>
          <a:p>
            <a:pPr algn="ctr"/>
            <a:r>
              <a:rPr lang="en-US" sz="3000"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latin typeface="Times New Roman" pitchFamily="18" charset="0"/>
                <a:cs typeface="Times New Roman" pitchFamily="18" charset="0"/>
              </a:rPr>
              <a:t>1-877-245-3254</a:t>
            </a:r>
          </a:p>
          <a:p>
            <a:pPr algn="ctr"/>
            <a:r>
              <a:rPr lang="en-US" sz="3000"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latin typeface="Times New Roman" pitchFamily="18" charset="0"/>
                <a:cs typeface="Times New Roman" pitchFamily="18" charset="0"/>
              </a:rPr>
              <a:t>416-752-3254</a:t>
            </a:r>
            <a:endParaRPr lang="en-US" sz="3000" b="1" dirty="0">
              <a:ln w="18000">
                <a:solidFill>
                  <a:schemeClr val="accent2">
                    <a:satMod val="140000"/>
                  </a:schemeClr>
                </a:solidFill>
                <a:prstDash val="solid"/>
                <a:miter lim="800000"/>
              </a:ln>
              <a:noFill/>
              <a:effectLst>
                <a:outerShdw blurRad="25500" dist="23000" dir="7020000" algn="tl">
                  <a:srgbClr val="000000">
                    <a:alpha val="50000"/>
                  </a:srgbClr>
                </a:outerShdw>
              </a:effectLst>
              <a:latin typeface="Times New Roman" pitchFamily="18" charset="0"/>
              <a:cs typeface="Times New Roman" pitchFamily="18" charset="0"/>
            </a:endParaRPr>
          </a:p>
        </p:txBody>
      </p:sp>
    </p:spTree>
  </p:cSld>
  <p:clrMapOvr>
    <a:masterClrMapping/>
  </p:clrMapOvr>
  <p:transition advTm="4000">
    <p:dissolve/>
  </p:transition>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28</TotalTime>
  <Words>501</Words>
  <Application>Microsoft Office PowerPoint</Application>
  <PresentationFormat>On-screen Show (4:3)</PresentationFormat>
  <Paragraphs>33</Paragraphs>
  <Slides>5</Slides>
  <Notes>0</Notes>
  <HiddenSlides>0</HiddenSlides>
  <MMClips>0</MMClips>
  <ScaleCrop>false</ScaleCrop>
  <HeadingPairs>
    <vt:vector size="4" baseType="variant">
      <vt:variant>
        <vt:lpstr>Theme</vt:lpstr>
      </vt:variant>
      <vt:variant>
        <vt:i4>1</vt:i4>
      </vt:variant>
      <vt:variant>
        <vt:lpstr>Slide Titles</vt:lpstr>
      </vt:variant>
      <vt:variant>
        <vt:i4>5</vt:i4>
      </vt:variant>
    </vt:vector>
  </HeadingPairs>
  <TitlesOfParts>
    <vt:vector size="6" baseType="lpstr">
      <vt:lpstr>Office Theme</vt:lpstr>
      <vt:lpstr>Slide 1</vt:lpstr>
      <vt:lpstr>Slide 2</vt:lpstr>
      <vt:lpstr>Slide 3</vt:lpstr>
      <vt:lpstr>Slide 4</vt:lpstr>
      <vt:lpstr>Slide 5</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Esign PC</dc:creator>
  <cp:lastModifiedBy>Esign PC</cp:lastModifiedBy>
  <cp:revision>12</cp:revision>
  <dcterms:created xsi:type="dcterms:W3CDTF">2020-11-18T06:36:25Z</dcterms:created>
  <dcterms:modified xsi:type="dcterms:W3CDTF">2020-11-27T10:13:20Z</dcterms:modified>
</cp:coreProperties>
</file>