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80" r:id="rId4"/>
    <p:sldId id="259" r:id="rId5"/>
    <p:sldId id="281" r:id="rId6"/>
    <p:sldId id="282" r:id="rId7"/>
    <p:sldId id="285" r:id="rId8"/>
    <p:sldId id="286" r:id="rId9"/>
    <p:sldId id="284" r:id="rId10"/>
    <p:sldId id="257" r:id="rId11"/>
    <p:sldId id="272" r:id="rId12"/>
    <p:sldId id="273" r:id="rId13"/>
    <p:sldId id="275" r:id="rId14"/>
    <p:sldId id="268" r:id="rId15"/>
    <p:sldId id="288" r:id="rId16"/>
    <p:sldId id="266" r:id="rId17"/>
    <p:sldId id="289" r:id="rId18"/>
    <p:sldId id="290" r:id="rId19"/>
    <p:sldId id="291" r:id="rId20"/>
    <p:sldId id="293" r:id="rId21"/>
    <p:sldId id="276" r:id="rId22"/>
    <p:sldId id="292" r:id="rId23"/>
    <p:sldId id="260" r:id="rId24"/>
    <p:sldId id="265" r:id="rId25"/>
    <p:sldId id="26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risovach.ru/upload/2015/04/generator/ukrainskiy-fon_79718562_orig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5852" y="1714488"/>
            <a:ext cx="72866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ea typeface="Meiryo UI" pitchFamily="34" charset="-128"/>
                <a:cs typeface="Meiryo UI" pitchFamily="34" charset="-128"/>
              </a:rPr>
              <a:t>ПОГАНА ТА ПТАШКА,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ea typeface="Meiryo UI" pitchFamily="34" charset="-128"/>
                <a:cs typeface="Meiryo UI" pitchFamily="34" charset="-128"/>
              </a:rPr>
              <a:t>ЯКІЙ СВОЄ ГНІЗДО НЕ МИЛЕ. </a:t>
            </a:r>
          </a:p>
          <a:p>
            <a:pPr algn="ctr"/>
            <a:r>
              <a:rPr lang="ru-RU" sz="2400" b="1" dirty="0" smtClean="0">
                <a:latin typeface="+mj-lt"/>
                <a:ea typeface="Meiryo UI" pitchFamily="34" charset="-128"/>
                <a:cs typeface="Meiryo UI" pitchFamily="34" charset="-128"/>
              </a:rPr>
              <a:t>РОДЕ НАШ </a:t>
            </a:r>
            <a:r>
              <a:rPr lang="ru-RU" sz="2400" b="1" dirty="0" smtClean="0">
                <a:latin typeface="+mj-lt"/>
                <a:ea typeface="Meiryo UI" pitchFamily="34" charset="-128"/>
                <a:cs typeface="Meiryo UI" pitchFamily="34" charset="-128"/>
              </a:rPr>
              <a:t>КРАСНИЙ.</a:t>
            </a:r>
            <a:endParaRPr lang="ru-RU" sz="2400" b="1" dirty="0" smtClean="0">
              <a:latin typeface="+mj-lt"/>
              <a:ea typeface="Meiryo UI" pitchFamily="34" charset="-128"/>
              <a:cs typeface="Meiryo UI" pitchFamily="34" charset="-128"/>
            </a:endParaRP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Meiryo UI" pitchFamily="34" charset="-128"/>
                <a:cs typeface="Meiryo UI" pitchFamily="34" charset="-128"/>
              </a:rPr>
              <a:t> В ЦЬОМУ ДВОРКУ, ЯК У ВІНКУ! 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+mj-lt"/>
              <a:ea typeface="Meiryo UI" pitchFamily="34" charset="-128"/>
              <a:cs typeface="Meiryo UI" pitchFamily="34" charset="-12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28860" y="3500438"/>
            <a:ext cx="450059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Підготував:</a:t>
            </a:r>
          </a:p>
          <a:p>
            <a:pPr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вчитель початкових класів</a:t>
            </a:r>
          </a:p>
          <a:p>
            <a:pPr algn="ctr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Кононівської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ЗОШ І-ІІІ ст.</a:t>
            </a:r>
          </a:p>
          <a:p>
            <a:pPr algn="ctr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Драбівської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районної ради</a:t>
            </a:r>
          </a:p>
          <a:p>
            <a:pPr algn="ctr">
              <a:buNone/>
            </a:pP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Козій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Тамара Антонівна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http://artvertep.com/res/images/big/108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refs.in.ua/metodichni-rekomendaciyi-shodo-nacionaleno-patriotichnogo-viho-v6/21626_html_1ad8a2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428604"/>
            <a:ext cx="6215106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uk-UA" sz="7200" b="1" dirty="0" smtClean="0">
                <a:latin typeface="Monotype Corsiva" pitchFamily="66" charset="0"/>
              </a:rPr>
              <a:t>Родинні обереги</a:t>
            </a:r>
            <a:endParaRPr lang="ru-RU" sz="72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AutoShape 2" descr="http://%D0%B2%D1%81%D0%B5%D1%80%D0%B5%D0%BC%D0%B5%D1%81%D0%BB%D0%B0.%D1%80%D1%84/assets/images/news/22-29-09-2014/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fs1.ppt4web.ru/images/117549/168812/310/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Picture 6" descr="http://ok-t.ru/studopediaru/baza15/4506538763902.files/image0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571612"/>
            <a:ext cx="5857916" cy="5086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bilahata.net/wp-content/uploads/2015/06/20150613_1458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921550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http://os1.i.ua/3/1/8154346_cbab59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3810000" cy="5076826"/>
          </a:xfrm>
          <a:prstGeom prst="rect">
            <a:avLst/>
          </a:prstGeom>
          <a:noFill/>
        </p:spPr>
      </p:pic>
      <p:pic>
        <p:nvPicPr>
          <p:cNvPr id="13316" name="Picture 4" descr="http://ridne.ucoz.ua/soft/4/obe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500174"/>
            <a:ext cx="47625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http://svitppt.com.ua/images/45/44135/960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58043"/>
          </a:xfrm>
          <a:prstGeom prst="rect">
            <a:avLst/>
          </a:prstGeom>
          <a:noFill/>
        </p:spPr>
      </p:pic>
      <p:pic>
        <p:nvPicPr>
          <p:cNvPr id="44036" name="Picture 4" descr="http://kampot.org.ua/uploads/posts/1405629851_div_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15257">
            <a:off x="5253732" y="2323350"/>
            <a:ext cx="3857652" cy="4214842"/>
          </a:xfrm>
          <a:prstGeom prst="rect">
            <a:avLst/>
          </a:prstGeom>
          <a:noFill/>
        </p:spPr>
      </p:pic>
      <p:pic>
        <p:nvPicPr>
          <p:cNvPr id="8" name="Picture 2" descr="http://www.vezha.org/wp-content/uploads/2015/09/406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372610">
            <a:off x="168323" y="2601771"/>
            <a:ext cx="4234772" cy="4142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www.restoran.ua/storage/images/restoran/kiev/news/prazdniki/maslenitsa/maslenitsa-2015/2015-02-16-ridna-khata/rum-yana-maslyana-v-etno-restorani-ridna-hata/1983600-1-rus-RU/Rum-yana-Maslyana-v-etno-restorani-Ridna-Hata_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ttp://ridna.ua/wp-content/uploads/2015/09/vinok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5786" y="1500174"/>
            <a:ext cx="39290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600" b="1" dirty="0" smtClean="0">
                <a:solidFill>
                  <a:srgbClr val="002060"/>
                </a:solidFill>
                <a:latin typeface="Monotype Corsiva" pitchFamily="66" charset="0"/>
              </a:rPr>
              <a:t>Вінок</a:t>
            </a:r>
            <a:endParaRPr lang="ru-RU" sz="66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Вінок</a:t>
            </a:r>
            <a:endParaRPr lang="ru-RU" dirty="0"/>
          </a:p>
        </p:txBody>
      </p:sp>
      <p:pic>
        <p:nvPicPr>
          <p:cNvPr id="49154" name="Picture 2" descr="http://img10.proshkolu.ru/content/media/pic/std/4000000/3569000/3568238-e5f703bafc49a27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9158" name="Picture 6" descr="http://etnosvit.com.ua/upload/mod_shop/167_33/2167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48276">
            <a:off x="411027" y="1552992"/>
            <a:ext cx="3781425" cy="5448300"/>
          </a:xfrm>
          <a:prstGeom prst="rect">
            <a:avLst/>
          </a:prstGeom>
          <a:noFill/>
        </p:spPr>
      </p:pic>
      <p:pic>
        <p:nvPicPr>
          <p:cNvPr id="49160" name="Picture 8" descr="http://ukrmag.kiev.ua/uploads/image/10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74394">
            <a:off x="4955876" y="1991703"/>
            <a:ext cx="3410325" cy="523166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57488" y="571480"/>
            <a:ext cx="5429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b="1" dirty="0" smtClean="0">
                <a:solidFill>
                  <a:srgbClr val="002060"/>
                </a:solidFill>
                <a:latin typeface="Monotype Corsiva" pitchFamily="66" charset="0"/>
              </a:rPr>
              <a:t>Вишиванка</a:t>
            </a:r>
            <a:endParaRPr lang="ru-RU" sz="6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0180" name="Picture 4" descr="http://refs.in.ua/ukrayina-i-matematika-vihovnij-zahid-6-klas/1642_html_352b0f8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://etnoxata.com.ua/image/data/stat3/06_2016/22_06_16/h/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286124"/>
            <a:ext cx="4714940" cy="3286124"/>
          </a:xfrm>
          <a:prstGeom prst="rect">
            <a:avLst/>
          </a:prstGeom>
          <a:noFill/>
        </p:spPr>
      </p:pic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18473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57818" y="642918"/>
            <a:ext cx="37861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Я люблю свою хату,</a:t>
            </a:r>
            <a:endParaRPr lang="ru-RU" sz="2800" b="1" dirty="0" smtClean="0"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І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подвір'я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садок,</a:t>
            </a:r>
            <a:endParaRPr lang="ru-RU" sz="2800" b="1" dirty="0" smtClean="0"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сонця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багато</a:t>
            </a:r>
            <a:endParaRPr lang="ru-RU" sz="2800" b="1" dirty="0" smtClean="0"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І в жару - холодок.</a:t>
            </a:r>
            <a:endParaRPr lang="ru-RU" sz="2800" b="1" dirty="0" smtClean="0"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Все для мене тут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рідне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b="1" dirty="0" smtClean="0"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Стіни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білі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 як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сніг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</a:t>
            </a:r>
            <a:endParaRPr lang="ru-RU" sz="2800" b="1" dirty="0" smtClean="0"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І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віконце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привітне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</a:t>
            </a:r>
            <a:endParaRPr lang="ru-RU" sz="2800" b="1" dirty="0" smtClean="0">
              <a:latin typeface="Monotype Corsiva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І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дубовий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поріг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latin typeface="Monotype Corsiva" pitchFamily="66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І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ряденця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строкаті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,</a:t>
            </a:r>
            <a:br>
              <a:rPr lang="ru-RU" sz="2800" b="1" dirty="0" smtClean="0">
                <a:latin typeface="Monotype Corsiva" pitchFamily="66" charset="0"/>
                <a:ea typeface="Times New Roman" pitchFamily="18" charset="0"/>
              </a:rPr>
            </a:b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й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 рушники на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стіні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,—</a:t>
            </a:r>
            <a:br>
              <a:rPr lang="ru-RU" sz="2800" b="1" dirty="0" smtClean="0">
                <a:latin typeface="Monotype Corsiva" pitchFamily="66" charset="0"/>
                <a:ea typeface="Times New Roman" pitchFamily="18" charset="0"/>
              </a:rPr>
            </a:b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навіть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дим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 в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нашій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хаті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/>
            </a:r>
            <a:br>
              <a:rPr lang="ru-RU" sz="2800" b="1" dirty="0" smtClean="0">
                <a:latin typeface="Monotype Corsiva" pitchFamily="66" charset="0"/>
                <a:ea typeface="Times New Roman" pitchFamily="18" charset="0"/>
              </a:rPr>
            </a:b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рідно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пахне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ea typeface="Times New Roman" pitchFamily="18" charset="0"/>
              </a:rPr>
              <a:t>мені</a:t>
            </a:r>
            <a:r>
              <a:rPr lang="ru-RU" sz="2800" b="1" dirty="0" smtClean="0">
                <a:latin typeface="Monotype Corsiva" pitchFamily="66" charset="0"/>
                <a:ea typeface="Times New Roman" pitchFamily="18" charset="0"/>
              </a:rPr>
              <a:t>.</a:t>
            </a:r>
            <a:endParaRPr lang="ru-RU" sz="28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http://myltik-fan.ru/uploads/posts/2013-08/1376303175_0agl5bitd8r3jij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20" name="Picture 4" descr="http://www.stihi.ru/pics/2015/12/03/20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14686"/>
            <a:ext cx="2143140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http://grigorenko-sv.pp.ua/uploads/posts/2015-12/1450427547_594546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191"/>
            <a:ext cx="9144000" cy="721519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2214554"/>
            <a:ext cx="535785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 smtClean="0">
                <a:latin typeface="Monotype Corsiva" pitchFamily="66" charset="0"/>
              </a:rPr>
              <a:t>Опрацювання прислів’я «</a:t>
            </a:r>
            <a:r>
              <a:rPr lang="ru-RU" sz="4400" b="1" dirty="0" smtClean="0">
                <a:latin typeface="Monotype Corsiva" pitchFamily="66" charset="0"/>
              </a:rPr>
              <a:t>ПОГАНА ТА ПТАШКА, ЯКІЙ СВОЄ ГНІЗДО  НЕ МИЛЕ</a:t>
            </a:r>
            <a:r>
              <a:rPr lang="uk-UA" sz="4400" b="1" dirty="0" smtClean="0">
                <a:latin typeface="Monotype Corsiva" pitchFamily="66" charset="0"/>
              </a:rPr>
              <a:t>»</a:t>
            </a:r>
            <a:r>
              <a:rPr lang="ru-RU" sz="4400" b="1" dirty="0" smtClean="0">
                <a:latin typeface="Monotype Corsiva" pitchFamily="66" charset="0"/>
              </a:rPr>
              <a:t>.</a:t>
            </a:r>
            <a:endParaRPr lang="ru-RU" sz="44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dnz1kolchyno.at.ua/knopky-klipart/prykaz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02" name="Picture 2" descr="http://easyengl.ucoz.ru/_ld/131/020587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85852" y="612845"/>
            <a:ext cx="735811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err="1" smtClean="0">
                <a:latin typeface="Monotype Corsiva" pitchFamily="66" charset="0"/>
                <a:ea typeface="Times New Roman" pitchFamily="18" charset="0"/>
              </a:rPr>
              <a:t>Гра</a:t>
            </a:r>
            <a:r>
              <a:rPr lang="ru-RU" sz="3600" b="1" dirty="0" smtClean="0">
                <a:latin typeface="Monotype Corsiva" pitchFamily="66" charset="0"/>
                <a:ea typeface="Times New Roman" pitchFamily="18" charset="0"/>
              </a:rPr>
              <a:t> «</a:t>
            </a:r>
            <a:r>
              <a:rPr lang="ru-RU" sz="3600" b="1" dirty="0" err="1" smtClean="0">
                <a:latin typeface="Monotype Corsiva" pitchFamily="66" charset="0"/>
                <a:ea typeface="Times New Roman" pitchFamily="18" charset="0"/>
              </a:rPr>
              <a:t>Збери</a:t>
            </a:r>
            <a:r>
              <a:rPr lang="ru-RU" sz="36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3600" b="1" dirty="0" err="1" smtClean="0">
                <a:latin typeface="Monotype Corsiva" pitchFamily="66" charset="0"/>
                <a:ea typeface="Times New Roman" pitchFamily="18" charset="0"/>
              </a:rPr>
              <a:t>прислів'я</a:t>
            </a:r>
            <a:r>
              <a:rPr lang="ru-RU" sz="3600" b="1" dirty="0" smtClean="0">
                <a:latin typeface="Monotype Corsiva" pitchFamily="66" charset="0"/>
                <a:ea typeface="Times New Roman" pitchFamily="18" charset="0"/>
              </a:rPr>
              <a:t>»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1.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Шануй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батька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й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неньку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— буде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тобі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скрізь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гладенько.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2.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Добрі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діти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— батькам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вінець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, а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злі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діти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— батькам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кінець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3. Яке дерево —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такі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й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квіти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,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які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батьки —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такій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їхні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діти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atin typeface="Monotype Corsiva" pitchFamily="66" charset="0"/>
                <a:ea typeface="Times New Roman" pitchFamily="18" charset="0"/>
              </a:rPr>
              <a:t>4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Який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дуб —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такий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тин,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який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батько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—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такий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син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atin typeface="Monotype Corsiva" pitchFamily="66" charset="0"/>
                <a:ea typeface="Times New Roman" pitchFamily="18" charset="0"/>
              </a:rPr>
              <a:t>5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Мати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одною рукою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б'є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, а другою гладить.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atin typeface="Monotype Corsiva" pitchFamily="66" charset="0"/>
                <a:ea typeface="Times New Roman" pitchFamily="18" charset="0"/>
              </a:rPr>
              <a:t>6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Батько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краще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догляне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семеро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синів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,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ніж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семеро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синів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— батька.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atin typeface="Monotype Corsiva" pitchFamily="66" charset="0"/>
                <a:ea typeface="Times New Roman" pitchFamily="18" charset="0"/>
              </a:rPr>
              <a:t>7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 Добре дитя, коли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добрі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батько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й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мати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,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коли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в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хаті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лад.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atin typeface="Monotype Corsiva" pitchFamily="66" charset="0"/>
                <a:ea typeface="Times New Roman" pitchFamily="18" charset="0"/>
              </a:rPr>
              <a:t>8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 При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сонці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тепло, при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матері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добре.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latin typeface="Monotype Corsiva" pitchFamily="66" charset="0"/>
                <a:ea typeface="Times New Roman" pitchFamily="18" charset="0"/>
              </a:rPr>
              <a:t>9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 До людей по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розум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, до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матері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по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серце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</a:t>
            </a:r>
          </a:p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1</a:t>
            </a:r>
            <a:r>
              <a:rPr lang="uk-UA" sz="2000" b="1" dirty="0" smtClean="0">
                <a:latin typeface="Monotype Corsiva" pitchFamily="66" charset="0"/>
                <a:ea typeface="Times New Roman" pitchFamily="18" charset="0"/>
              </a:rPr>
              <a:t>0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. У сокола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і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</a:t>
            </a:r>
            <a:r>
              <a:rPr lang="ru-RU" sz="2000" b="1" dirty="0" err="1" smtClean="0">
                <a:latin typeface="Monotype Corsiva" pitchFamily="66" charset="0"/>
                <a:ea typeface="Times New Roman" pitchFamily="18" charset="0"/>
              </a:rPr>
              <a:t>діти</a:t>
            </a:r>
            <a:r>
              <a:rPr lang="ru-RU" sz="2000" b="1" dirty="0" smtClean="0">
                <a:latin typeface="Monotype Corsiva" pitchFamily="66" charset="0"/>
                <a:ea typeface="Times New Roman" pitchFamily="18" charset="0"/>
              </a:rPr>
              <a:t> — соколята.</a:t>
            </a:r>
            <a:endParaRPr lang="ru-RU" sz="2000" b="1" dirty="0" smtClean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svitppt.com.ua/images/15/14235/960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img.youtube.com/vi/9E98UpVt-nY/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4.bp.blogspot.com/-_xaNmRhxgVY/VlNlAGNOjZI/AAAAAAAAAHk/1wcp4Xat2Zk/w506-h379/583f1e3559e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://shag.com.ua/ukrayino-moya-ukrayino-ya-dlya-tebe-na-sviti-jivu-d-pavlichko/31925_html_51dc06f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static.fotopoisk.com.ua/media/CACHE/images/events/17f4beaf-7ba5-4c2d-a234-b3730dee18be/688267afd70ab11301e7765ca794422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857232"/>
            <a:ext cx="6143668" cy="5214974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285984" y="4643446"/>
            <a:ext cx="51435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Це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дерево – наш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славний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родовід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Це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батько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мати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прадід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мій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дід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Людське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безсмертя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роду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до роду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Усе росте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коріння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родоводу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osibnyk.com/_ld/2/7984633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http://zhydachivrda.org.ua/file/image/07/rod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21191596">
            <a:off x="382176" y="4996001"/>
            <a:ext cx="4857752" cy="191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://kampot.org.ua/uploads/posts/2014-05/1400190580_prezentac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://shag.com.ua/problema-patriotichnogo-vihovannya-seogodni-odna-iz-najgolovni/28707_html_m9b94b1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643182"/>
            <a:ext cx="6096000" cy="400050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00298" y="571480"/>
            <a:ext cx="52864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Мама, </a:t>
            </a:r>
            <a:r>
              <a:rPr lang="ru-RU" sz="2800" b="1" dirty="0" err="1" smtClean="0">
                <a:latin typeface="Monotype Corsiva" pitchFamily="66" charset="0"/>
                <a:cs typeface="Times New Roman" pitchFamily="18" charset="0"/>
              </a:rPr>
              <a:t>тато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Monotype Corsiva" pitchFamily="66" charset="0"/>
                <a:cs typeface="Times New Roman" pitchFamily="18" charset="0"/>
              </a:rPr>
              <a:t>дід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, бабуся —</a:t>
            </a:r>
            <a:br>
              <a:rPr lang="ru-RU" sz="2800" b="1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err="1" smtClean="0">
                <a:latin typeface="Monotype Corsiva" pitchFamily="66" charset="0"/>
                <a:cs typeface="Times New Roman" pitchFamily="18" charset="0"/>
              </a:rPr>
              <a:t>всіх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Monotype Corsiva" pitchFamily="66" charset="0"/>
                <a:cs typeface="Times New Roman" pitchFamily="18" charset="0"/>
              </a:rPr>
              <a:t>назву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, не </a:t>
            </a:r>
            <a:r>
              <a:rPr lang="ru-RU" sz="2800" b="1" dirty="0" err="1" smtClean="0">
                <a:latin typeface="Monotype Corsiva" pitchFamily="66" charset="0"/>
                <a:cs typeface="Times New Roman" pitchFamily="18" charset="0"/>
              </a:rPr>
              <a:t>помилюся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.</a:t>
            </a:r>
            <a:br>
              <a:rPr lang="ru-RU" sz="2800" b="1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Старший </a:t>
            </a:r>
            <a:r>
              <a:rPr lang="ru-RU" sz="2800" b="1" dirty="0" err="1" smtClean="0">
                <a:latin typeface="Monotype Corsiva" pitchFamily="66" charset="0"/>
                <a:cs typeface="Times New Roman" pitchFamily="18" charset="0"/>
              </a:rPr>
              <a:t>братикі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 сестричка —</a:t>
            </a:r>
            <a:br>
              <a:rPr lang="ru-RU" sz="2800" b="1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в нас </a:t>
            </a:r>
            <a:r>
              <a:rPr lang="ru-RU" sz="2800" b="1" dirty="0" err="1" smtClean="0">
                <a:latin typeface="Monotype Corsiva" pitchFamily="66" charset="0"/>
                <a:cs typeface="Times New Roman" pitchFamily="18" charset="0"/>
              </a:rPr>
              <a:t>сімейка</a:t>
            </a:r>
            <a:r>
              <a:rPr lang="ru-RU" sz="2800" b="1" dirty="0" smtClean="0">
                <a:latin typeface="Monotype Corsiva" pitchFamily="66" charset="0"/>
                <a:cs typeface="Times New Roman" pitchFamily="18" charset="0"/>
              </a:rPr>
              <a:t> невеличка.</a:t>
            </a:r>
            <a:endParaRPr lang="ru-RU" sz="2800" b="1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brightwallpapers.com.ua/Uploads/24-6-2015/a7cf36a9-6176-4393-bf77-24d74ed9ead6/thumb2-a79232d0d360aa09a9475ad6d690942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00298" y="812899"/>
            <a:ext cx="450059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Розгадування кросворду </a:t>
            </a:r>
            <a:r>
              <a:rPr lang="uk-UA" sz="2800" b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uk-UA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Родина</a:t>
            </a:r>
            <a:r>
              <a:rPr lang="uk-UA" sz="2800" b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endParaRPr lang="ru-RU" sz="2800" dirty="0" smtClean="0">
              <a:solidFill>
                <a:srgbClr val="C00000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горизонталі: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1.Дочка моєї мами 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–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 моя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…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(сестра).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Онук чи онучка мого дідуся 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–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…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(я).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4.Син мого дідуся 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–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мій 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…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(батько).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Своїх онуків розуму навчає старенький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…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(дідусь). 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Найбільше пестить і голубить дитину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…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(мати).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вертикалі: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Тато для мого дідуся 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…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(син).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Твою матусю донечкою кличе 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…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(бабуся).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Мій дядько для мого тата 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…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(брат).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 Група людей, які пов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’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язані сімейними обов</a:t>
            </a:r>
            <a:r>
              <a:rPr lang="uk-UA" dirty="0" smtClean="0">
                <a:ea typeface="Times New Roman" pitchFamily="18" charset="0"/>
                <a:cs typeface="Times New Roman" pitchFamily="18" charset="0"/>
              </a:rPr>
              <a:t>’</a:t>
            </a: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язками  ... (родина).</a:t>
            </a:r>
            <a:endParaRPr lang="ru-RU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Мама для моєї бабусі  ... (дочка). </a:t>
            </a:r>
            <a:endParaRPr lang="uk-UA" dirty="0" smtClean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6" name="Picture 4" descr="http://s017.radikal.ru/i412/1407/1a/3bea2b1eac5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71737" y="1214422"/>
            <a:ext cx="49292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latin typeface="Monotype Corsiva" pitchFamily="66" charset="0"/>
              </a:rPr>
              <a:t>Розгадування ребусів</a:t>
            </a:r>
            <a:endParaRPr lang="ru-RU" sz="4000" b="1" dirty="0">
              <a:latin typeface="Monotype Corsiva" pitchFamily="66" charset="0"/>
            </a:endParaRP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2171700"/>
            <a:ext cx="2428872" cy="1042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214554"/>
            <a:ext cx="2714644" cy="92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3500438"/>
            <a:ext cx="235745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3429000"/>
            <a:ext cx="2714644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4643446"/>
            <a:ext cx="254793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://www.featurepics.com/FI/Thumb300/20110719/Floral-Ornament-Border-19442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1143002" y="-1143001"/>
            <a:ext cx="6858001" cy="9143999"/>
          </a:xfrm>
          <a:prstGeom prst="rect">
            <a:avLst/>
          </a:prstGeom>
          <a:noFill/>
        </p:spPr>
      </p:pic>
      <p:pic>
        <p:nvPicPr>
          <p:cNvPr id="5" name="Picture 2" descr="http://tomatoz.ru/uploads/posts/2012-06/1339230947_db094709e0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857364"/>
            <a:ext cx="4643470" cy="50006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500043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  <a:latin typeface="Monotype Corsiva" pitchFamily="66" charset="0"/>
              </a:rPr>
              <a:t>Вивчення вірша </a:t>
            </a:r>
          </a:p>
          <a:p>
            <a:pPr algn="ctr"/>
            <a:r>
              <a:rPr lang="uk-UA" sz="3600" b="1" dirty="0" smtClean="0">
                <a:solidFill>
                  <a:srgbClr val="C00000"/>
                </a:solidFill>
                <a:latin typeface="Monotype Corsiva" pitchFamily="66" charset="0"/>
              </a:rPr>
              <a:t>“А в цьому </a:t>
            </a:r>
            <a:r>
              <a:rPr lang="uk-UA" sz="3600" b="1" dirty="0" err="1" smtClean="0">
                <a:solidFill>
                  <a:srgbClr val="C00000"/>
                </a:solidFill>
                <a:latin typeface="Monotype Corsiva" pitchFamily="66" charset="0"/>
              </a:rPr>
              <a:t>дворку</a:t>
            </a:r>
            <a:r>
              <a:rPr lang="uk-UA" sz="3600" b="1" dirty="0" smtClean="0">
                <a:solidFill>
                  <a:srgbClr val="C00000"/>
                </a:solidFill>
                <a:latin typeface="Monotype Corsiva" pitchFamily="66" charset="0"/>
              </a:rPr>
              <a:t>, як у вінку…”</a:t>
            </a:r>
            <a:endParaRPr lang="ru-RU" sz="3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://www.shag.com.ua/kerivnik-proektu/29206_html_m72f0b1d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71528"/>
            <a:ext cx="9144000" cy="7143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396</Words>
  <PresentationFormat>Экран (4:3)</PresentationFormat>
  <Paragraphs>58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Користувач</cp:lastModifiedBy>
  <cp:revision>79</cp:revision>
  <dcterms:modified xsi:type="dcterms:W3CDTF">2018-03-20T09:06:16Z</dcterms:modified>
</cp:coreProperties>
</file>