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14"/>
  </p:notesMasterIdLst>
  <p:sldIdLst>
    <p:sldId id="257" r:id="rId2"/>
    <p:sldId id="259" r:id="rId3"/>
    <p:sldId id="260" r:id="rId4"/>
    <p:sldId id="288" r:id="rId5"/>
    <p:sldId id="289" r:id="rId6"/>
    <p:sldId id="290" r:id="rId7"/>
    <p:sldId id="291" r:id="rId8"/>
    <p:sldId id="292" r:id="rId9"/>
    <p:sldId id="293" r:id="rId10"/>
    <p:sldId id="294" r:id="rId11"/>
    <p:sldId id="287" r:id="rId12"/>
    <p:sldId id="29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ção sem Título" id="{39532930-F97D-49EA-89C2-5A938D1D7A93}">
          <p14:sldIdLst/>
        </p14:section>
        <p14:section name="Seção sem Título" id="{5FEE25DF-CB5F-41F8-8618-56C3BD275757}">
          <p14:sldIdLst>
            <p14:sldId id="257"/>
            <p14:sldId id="259"/>
            <p14:sldId id="260"/>
            <p14:sldId id="288"/>
            <p14:sldId id="289"/>
            <p14:sldId id="290"/>
            <p14:sldId id="291"/>
            <p14:sldId id="292"/>
            <p14:sldId id="293"/>
            <p14:sldId id="294"/>
            <p14:sldId id="287"/>
            <p14:sldId id="29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snapToGrid="0">
      <p:cViewPr varScale="1">
        <p:scale>
          <a:sx n="70" d="100"/>
          <a:sy n="70" d="100"/>
        </p:scale>
        <p:origin x="720"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A9F1AC-3252-4EC6-80DF-EC323A49FF47}" type="datetimeFigureOut">
              <a:rPr lang="en-US" smtClean="0"/>
              <a:t>5/1/2016</a:t>
            </a:fld>
            <a:endParaRPr lang="en-US"/>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92BEC-3A49-4651-A48D-AB2D34C3219D}" type="slidenum">
              <a:rPr lang="en-US" smtClean="0"/>
              <a:t>‹nº›</a:t>
            </a:fld>
            <a:endParaRPr lang="en-US"/>
          </a:p>
        </p:txBody>
      </p:sp>
    </p:spTree>
    <p:extLst>
      <p:ext uri="{BB962C8B-B14F-4D97-AF65-F5344CB8AC3E}">
        <p14:creationId xmlns:p14="http://schemas.microsoft.com/office/powerpoint/2010/main" val="892255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latin typeface="Bookman Old Style" panose="02050604050505020204" pitchFamily="18" charset="0"/>
              </a:rPr>
              <a:t>O distrito conta com um total de</a:t>
            </a:r>
            <a:r>
              <a:rPr lang="pt-BR" baseline="0" dirty="0" smtClean="0">
                <a:latin typeface="Bookman Old Style" panose="02050604050505020204" pitchFamily="18" charset="0"/>
              </a:rPr>
              <a:t> 9 pessoal da medicina preventiva dos quais 8 técnicos e um agente. Desses 4 estão </a:t>
            </a:r>
            <a:r>
              <a:rPr lang="pt-BR" baseline="0" dirty="0" err="1" smtClean="0">
                <a:latin typeface="Bookman Old Style" panose="02050604050505020204" pitchFamily="18" charset="0"/>
              </a:rPr>
              <a:t>afectos</a:t>
            </a:r>
            <a:r>
              <a:rPr lang="pt-BR" baseline="0" dirty="0" smtClean="0">
                <a:latin typeface="Bookman Old Style" panose="02050604050505020204" pitchFamily="18" charset="0"/>
              </a:rPr>
              <a:t> na sede distrital, porem, um aguarda a sua alocação definitiva no centro de saúde de Pembe e outros espalhados por 5 unidades sanitárias consideradas prioritárias para a alocação de técnicos de medicina preventiva. Nas unidades sanitárias que não tem técnicos de medicina preventiva, as enfermeiras de SMI são as que fazem o trabalho do PAV contando, porem, com um auxilio rigoroso da sede distrital no esclarecimento das duvidas e outras preocupações nessa área.</a:t>
            </a:r>
            <a:endParaRPr lang="en-US" dirty="0">
              <a:latin typeface="Bookman Old Style" panose="02050604050505020204" pitchFamily="18" charset="0"/>
            </a:endParaRPr>
          </a:p>
        </p:txBody>
      </p:sp>
      <p:sp>
        <p:nvSpPr>
          <p:cNvPr id="4" name="Espaço Reservado para Número de Slide 3"/>
          <p:cNvSpPr>
            <a:spLocks noGrp="1"/>
          </p:cNvSpPr>
          <p:nvPr>
            <p:ph type="sldNum" sz="quarter" idx="10"/>
          </p:nvPr>
        </p:nvSpPr>
        <p:spPr/>
        <p:txBody>
          <a:bodyPr/>
          <a:lstStyle/>
          <a:p>
            <a:fld id="{5E492BEC-3A49-4651-A48D-AB2D34C3219D}" type="slidenum">
              <a:rPr lang="en-US" smtClean="0"/>
              <a:t>3</a:t>
            </a:fld>
            <a:endParaRPr lang="en-US"/>
          </a:p>
        </p:txBody>
      </p:sp>
    </p:spTree>
    <p:extLst>
      <p:ext uri="{BB962C8B-B14F-4D97-AF65-F5344CB8AC3E}">
        <p14:creationId xmlns:p14="http://schemas.microsoft.com/office/powerpoint/2010/main" val="928151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BR" smtClean="0"/>
              <a:t>Clique para editar o título mestre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DE2425E3-0BBF-4707-9922-0ECA9A3F2DB6}" type="datetime1">
              <a:rPr lang="pt-BR" smtClean="0">
                <a:solidFill>
                  <a:prstClr val="black">
                    <a:tint val="75000"/>
                  </a:prstClr>
                </a:solidFill>
              </a:rPr>
              <a:pPr/>
              <a:t>01/05/2016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pt-BR" smtClean="0">
                <a:solidFill>
                  <a:prstClr val="black">
                    <a:tint val="75000"/>
                  </a:prstClr>
                </a:solidFill>
              </a:rPr>
              <a:t>Programa Alargado de Vacincao (PAV)</a:t>
            </a:r>
            <a:endParaRPr lang="en-US">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26F48D7-CE10-4B94-8C7C-270994C3B4F6}" type="slidenum">
              <a:rPr lang="en-US" smtClean="0"/>
              <a:pPr/>
              <a:t>‹nº›</a:t>
            </a:fld>
            <a:endParaRPr lang="en-US"/>
          </a:p>
        </p:txBody>
      </p:sp>
    </p:spTree>
    <p:extLst>
      <p:ext uri="{BB962C8B-B14F-4D97-AF65-F5344CB8AC3E}">
        <p14:creationId xmlns:p14="http://schemas.microsoft.com/office/powerpoint/2010/main" val="3917986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90C47857-6CC4-49DF-8EBF-495ADC6B5C87}" type="datetime1">
              <a:rPr lang="pt-BR" smtClean="0">
                <a:solidFill>
                  <a:prstClr val="black">
                    <a:tint val="75000"/>
                  </a:prstClr>
                </a:solidFill>
              </a:rPr>
              <a:pPr/>
              <a:t>01/05/2016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pt-BR" smtClean="0">
                <a:solidFill>
                  <a:prstClr val="black">
                    <a:tint val="75000"/>
                  </a:prstClr>
                </a:solidFill>
              </a:rPr>
              <a:t>Programa Alargado de Vacincao (PAV)</a:t>
            </a:r>
            <a:endParaRPr lang="en-US">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26F48D7-CE10-4B94-8C7C-270994C3B4F6}" type="slidenum">
              <a:rPr lang="en-US" smtClean="0"/>
              <a:pPr/>
              <a:t>‹nº›</a:t>
            </a:fld>
            <a:endParaRPr lang="en-US"/>
          </a:p>
        </p:txBody>
      </p:sp>
    </p:spTree>
    <p:extLst>
      <p:ext uri="{BB962C8B-B14F-4D97-AF65-F5344CB8AC3E}">
        <p14:creationId xmlns:p14="http://schemas.microsoft.com/office/powerpoint/2010/main" val="3256654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smtClean="0"/>
              <a:t>Clique para editar o título mestre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2B039A58-437B-4662-AF55-17EF3E8E1333}" type="datetime1">
              <a:rPr lang="pt-BR" smtClean="0">
                <a:solidFill>
                  <a:prstClr val="black">
                    <a:tint val="75000"/>
                  </a:prstClr>
                </a:solidFill>
              </a:rPr>
              <a:pPr/>
              <a:t>01/05/2016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pt-BR" smtClean="0">
                <a:solidFill>
                  <a:prstClr val="black">
                    <a:tint val="75000"/>
                  </a:prstClr>
                </a:solidFill>
              </a:rPr>
              <a:t>Programa Alargado de Vacincao (PAV)</a:t>
            </a:r>
            <a:endParaRPr lang="en-US">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26F48D7-CE10-4B94-8C7C-270994C3B4F6}" type="slidenum">
              <a:rPr lang="en-US" smtClean="0"/>
              <a:pPr/>
              <a:t>‹nº›</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2183491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BR" smtClean="0"/>
              <a:t>Clique para editar o título mestre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fld id="{FAC210A7-21B8-4591-8E54-D5D88D84FB11}" type="datetime1">
              <a:rPr lang="pt-BR" smtClean="0">
                <a:solidFill>
                  <a:prstClr val="black">
                    <a:tint val="75000"/>
                  </a:prstClr>
                </a:solidFill>
              </a:rPr>
              <a:pPr/>
              <a:t>01/05/2016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pt-BR" smtClean="0">
                <a:solidFill>
                  <a:prstClr val="black">
                    <a:tint val="75000"/>
                  </a:prstClr>
                </a:solidFill>
              </a:rPr>
              <a:t>Programa Alargado de Vacincao (PAV)</a:t>
            </a:r>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26F48D7-CE10-4B94-8C7C-270994C3B4F6}" type="slidenum">
              <a:rPr lang="en-US" smtClean="0"/>
              <a:pPr/>
              <a:t>‹nº›</a:t>
            </a:fld>
            <a:endParaRPr lang="en-US"/>
          </a:p>
        </p:txBody>
      </p:sp>
    </p:spTree>
    <p:extLst>
      <p:ext uri="{BB962C8B-B14F-4D97-AF65-F5344CB8AC3E}">
        <p14:creationId xmlns:p14="http://schemas.microsoft.com/office/powerpoint/2010/main" val="3916229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smtClean="0"/>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fld id="{885B72BD-6851-4877-B195-B93836BF4993}" type="datetime1">
              <a:rPr lang="pt-BR" smtClean="0">
                <a:solidFill>
                  <a:prstClr val="black">
                    <a:tint val="75000"/>
                  </a:prstClr>
                </a:solidFill>
              </a:rPr>
              <a:pPr/>
              <a:t>01/05/2016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pt-BR" smtClean="0">
                <a:solidFill>
                  <a:prstClr val="black">
                    <a:tint val="75000"/>
                  </a:prstClr>
                </a:solidFill>
              </a:rPr>
              <a:t>Programa Alargado de Vacincao (PAV)</a:t>
            </a:r>
            <a:endParaRPr lang="en-US">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26F48D7-CE10-4B94-8C7C-270994C3B4F6}" type="slidenum">
              <a:rPr lang="en-US" smtClean="0"/>
              <a:pPr/>
              <a:t>‹nº›</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1198318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BR" smtClean="0"/>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fld id="{B5D42A92-59CE-4B7E-80B9-01A36715AF40}" type="datetime1">
              <a:rPr lang="pt-BR" smtClean="0">
                <a:solidFill>
                  <a:prstClr val="black">
                    <a:tint val="75000"/>
                  </a:prstClr>
                </a:solidFill>
              </a:rPr>
              <a:pPr/>
              <a:t>01/05/2016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pt-BR" smtClean="0">
                <a:solidFill>
                  <a:prstClr val="black">
                    <a:tint val="75000"/>
                  </a:prstClr>
                </a:solidFill>
              </a:rPr>
              <a:t>Programa Alargado de Vacincao (PAV)</a:t>
            </a:r>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26F48D7-CE10-4B94-8C7C-270994C3B4F6}" type="slidenum">
              <a:rPr lang="en-US" smtClean="0"/>
              <a:pPr/>
              <a:t>‹nº›</a:t>
            </a:fld>
            <a:endParaRPr lang="en-US"/>
          </a:p>
        </p:txBody>
      </p:sp>
    </p:spTree>
    <p:extLst>
      <p:ext uri="{BB962C8B-B14F-4D97-AF65-F5344CB8AC3E}">
        <p14:creationId xmlns:p14="http://schemas.microsoft.com/office/powerpoint/2010/main" val="2601048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9F03CB75-2B4A-43B2-8B43-341A8EBC3244}" type="datetime1">
              <a:rPr lang="pt-BR" smtClean="0">
                <a:solidFill>
                  <a:prstClr val="black">
                    <a:tint val="75000"/>
                  </a:prstClr>
                </a:solidFill>
              </a:rPr>
              <a:pPr/>
              <a:t>01/05/2016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pt-BR" smtClean="0">
                <a:solidFill>
                  <a:prstClr val="black">
                    <a:tint val="75000"/>
                  </a:prstClr>
                </a:solidFill>
              </a:rPr>
              <a:t>Programa Alargado de Vacincao (PAV)</a:t>
            </a:r>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26F48D7-CE10-4B94-8C7C-270994C3B4F6}" type="slidenum">
              <a:rPr lang="en-US" smtClean="0"/>
              <a:pPr/>
              <a:t>‹nº›</a:t>
            </a:fld>
            <a:endParaRPr lang="en-US"/>
          </a:p>
        </p:txBody>
      </p:sp>
    </p:spTree>
    <p:extLst>
      <p:ext uri="{BB962C8B-B14F-4D97-AF65-F5344CB8AC3E}">
        <p14:creationId xmlns:p14="http://schemas.microsoft.com/office/powerpoint/2010/main" val="3067254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EAFABA95-6540-4A7F-A230-662D050ACA79}" type="datetime1">
              <a:rPr lang="pt-BR" smtClean="0">
                <a:solidFill>
                  <a:prstClr val="black">
                    <a:tint val="75000"/>
                  </a:prstClr>
                </a:solidFill>
              </a:rPr>
              <a:pPr/>
              <a:t>01/05/2016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pt-BR" smtClean="0">
                <a:solidFill>
                  <a:prstClr val="black">
                    <a:tint val="75000"/>
                  </a:prstClr>
                </a:solidFill>
              </a:rPr>
              <a:t>Programa Alargado de Vacincao (PAV)</a:t>
            </a:r>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26F48D7-CE10-4B94-8C7C-270994C3B4F6}" type="slidenum">
              <a:rPr lang="en-US" smtClean="0"/>
              <a:pPr/>
              <a:t>‹nº›</a:t>
            </a:fld>
            <a:endParaRPr lang="en-US"/>
          </a:p>
        </p:txBody>
      </p:sp>
    </p:spTree>
    <p:extLst>
      <p:ext uri="{BB962C8B-B14F-4D97-AF65-F5344CB8AC3E}">
        <p14:creationId xmlns:p14="http://schemas.microsoft.com/office/powerpoint/2010/main" val="1050421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t-BR" smtClean="0"/>
              <a:t>Clique para editar o título mestre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44721005-AA17-4F8F-B6D2-B04706050717}" type="datetime1">
              <a:rPr lang="pt-BR" smtClean="0">
                <a:solidFill>
                  <a:prstClr val="black">
                    <a:tint val="75000"/>
                  </a:prstClr>
                </a:solidFill>
              </a:rPr>
              <a:pPr/>
              <a:t>01/05/2016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pt-BR" smtClean="0">
                <a:solidFill>
                  <a:prstClr val="black">
                    <a:tint val="75000"/>
                  </a:prstClr>
                </a:solidFill>
              </a:rPr>
              <a:t>Programa Alargado de Vacincao (PAV)</a:t>
            </a:r>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26F48D7-CE10-4B94-8C7C-270994C3B4F6}" type="slidenum">
              <a:rPr lang="en-US" smtClean="0"/>
              <a:pPr/>
              <a:t>‹nº›</a:t>
            </a:fld>
            <a:endParaRPr lang="en-US"/>
          </a:p>
        </p:txBody>
      </p:sp>
    </p:spTree>
    <p:extLst>
      <p:ext uri="{BB962C8B-B14F-4D97-AF65-F5344CB8AC3E}">
        <p14:creationId xmlns:p14="http://schemas.microsoft.com/office/powerpoint/2010/main" val="793902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2BD801B-A99A-4171-8E71-EACE4956B677}" type="datetime1">
              <a:rPr lang="pt-BR" smtClean="0">
                <a:solidFill>
                  <a:prstClr val="black">
                    <a:tint val="75000"/>
                  </a:prstClr>
                </a:solidFill>
              </a:rPr>
              <a:pPr/>
              <a:t>01/05/2016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pt-BR" smtClean="0">
                <a:solidFill>
                  <a:prstClr val="black">
                    <a:tint val="75000"/>
                  </a:prstClr>
                </a:solidFill>
              </a:rPr>
              <a:t>Programa Alargado de Vacincao (PAV)</a:t>
            </a:r>
            <a:endParaRPr lang="en-US">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26F48D7-CE10-4B94-8C7C-270994C3B4F6}" type="slidenum">
              <a:rPr lang="en-US" smtClean="0"/>
              <a:pPr/>
              <a:t>‹nº›</a:t>
            </a:fld>
            <a:endParaRPr lang="en-US"/>
          </a:p>
        </p:txBody>
      </p:sp>
    </p:spTree>
    <p:extLst>
      <p:ext uri="{BB962C8B-B14F-4D97-AF65-F5344CB8AC3E}">
        <p14:creationId xmlns:p14="http://schemas.microsoft.com/office/powerpoint/2010/main" val="3009169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7C07ADB5-0513-4C91-8B05-E2B4E28613E6}" type="datetime1">
              <a:rPr lang="pt-BR" smtClean="0">
                <a:solidFill>
                  <a:prstClr val="black">
                    <a:tint val="75000"/>
                  </a:prstClr>
                </a:solidFill>
              </a:rPr>
              <a:pPr/>
              <a:t>01/05/2016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pt-BR" smtClean="0">
                <a:solidFill>
                  <a:prstClr val="black">
                    <a:tint val="75000"/>
                  </a:prstClr>
                </a:solidFill>
              </a:rPr>
              <a:t>Programa Alargado de Vacincao (PAV)</a:t>
            </a:r>
            <a:endParaRPr lang="en-US">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26F48D7-CE10-4B94-8C7C-270994C3B4F6}" type="slidenum">
              <a:rPr lang="en-US" smtClean="0"/>
              <a:pPr/>
              <a:t>‹nº›</a:t>
            </a:fld>
            <a:endParaRPr lang="en-US"/>
          </a:p>
        </p:txBody>
      </p:sp>
    </p:spTree>
    <p:extLst>
      <p:ext uri="{BB962C8B-B14F-4D97-AF65-F5344CB8AC3E}">
        <p14:creationId xmlns:p14="http://schemas.microsoft.com/office/powerpoint/2010/main" val="2302606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AFD3B951-288F-4319-AFFE-716FA130D820}" type="datetime1">
              <a:rPr lang="pt-BR" smtClean="0">
                <a:solidFill>
                  <a:prstClr val="black">
                    <a:tint val="75000"/>
                  </a:prstClr>
                </a:solidFill>
              </a:rPr>
              <a:pPr/>
              <a:t>01/05/2016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pt-BR" smtClean="0">
                <a:solidFill>
                  <a:prstClr val="black">
                    <a:tint val="75000"/>
                  </a:prstClr>
                </a:solidFill>
              </a:rPr>
              <a:t>Programa Alargado de Vacincao (PAV)</a:t>
            </a:r>
            <a:endParaRPr lang="en-US">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26F48D7-CE10-4B94-8C7C-270994C3B4F6}" type="slidenum">
              <a:rPr lang="en-US" smtClean="0"/>
              <a:pPr/>
              <a:t>‹nº›</a:t>
            </a:fld>
            <a:endParaRPr lang="en-US"/>
          </a:p>
        </p:txBody>
      </p:sp>
    </p:spTree>
    <p:extLst>
      <p:ext uri="{BB962C8B-B14F-4D97-AF65-F5344CB8AC3E}">
        <p14:creationId xmlns:p14="http://schemas.microsoft.com/office/powerpoint/2010/main" val="2972598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173A582C-8A04-40EE-856F-3B61E8484BB6}" type="datetime1">
              <a:rPr lang="pt-BR" smtClean="0">
                <a:solidFill>
                  <a:prstClr val="black">
                    <a:tint val="75000"/>
                  </a:prstClr>
                </a:solidFill>
              </a:rPr>
              <a:pPr/>
              <a:t>01/05/2016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pt-BR" smtClean="0">
                <a:solidFill>
                  <a:prstClr val="black">
                    <a:tint val="75000"/>
                  </a:prstClr>
                </a:solidFill>
              </a:rPr>
              <a:t>Programa Alargado de Vacincao (PAV)</a:t>
            </a:r>
            <a:endParaRPr lang="en-US">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26F48D7-CE10-4B94-8C7C-270994C3B4F6}" type="slidenum">
              <a:rPr lang="en-US" smtClean="0"/>
              <a:pPr/>
              <a:t>‹nº›</a:t>
            </a:fld>
            <a:endParaRPr lang="en-US"/>
          </a:p>
        </p:txBody>
      </p:sp>
    </p:spTree>
    <p:extLst>
      <p:ext uri="{BB962C8B-B14F-4D97-AF65-F5344CB8AC3E}">
        <p14:creationId xmlns:p14="http://schemas.microsoft.com/office/powerpoint/2010/main" val="196430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371A94-C97B-4878-911B-95A6B0F1DC4E}" type="datetime1">
              <a:rPr lang="pt-BR" smtClean="0">
                <a:solidFill>
                  <a:prstClr val="black">
                    <a:tint val="75000"/>
                  </a:prstClr>
                </a:solidFill>
              </a:rPr>
              <a:pPr/>
              <a:t>01/05/2016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pt-BR" smtClean="0">
                <a:solidFill>
                  <a:prstClr val="black">
                    <a:tint val="75000"/>
                  </a:prstClr>
                </a:solidFill>
              </a:rPr>
              <a:t>Programa Alargado de Vacincao (PAV)</a:t>
            </a:r>
            <a:endParaRPr lang="en-US">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26F48D7-CE10-4B94-8C7C-270994C3B4F6}" type="slidenum">
              <a:rPr lang="en-US" smtClean="0"/>
              <a:pPr/>
              <a:t>‹nº›</a:t>
            </a:fld>
            <a:endParaRPr lang="en-US"/>
          </a:p>
        </p:txBody>
      </p:sp>
    </p:spTree>
    <p:extLst>
      <p:ext uri="{BB962C8B-B14F-4D97-AF65-F5344CB8AC3E}">
        <p14:creationId xmlns:p14="http://schemas.microsoft.com/office/powerpoint/2010/main" val="707678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BR" smtClean="0"/>
              <a:t>Clique para editar o título mestre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AC081F16-88B2-4246-B74B-AC1C9A6F10EC}" type="datetime1">
              <a:rPr lang="pt-BR" smtClean="0">
                <a:solidFill>
                  <a:prstClr val="black">
                    <a:tint val="75000"/>
                  </a:prstClr>
                </a:solidFill>
              </a:rPr>
              <a:pPr/>
              <a:t>01/05/2016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pt-BR" smtClean="0">
                <a:solidFill>
                  <a:prstClr val="black">
                    <a:tint val="75000"/>
                  </a:prstClr>
                </a:solidFill>
              </a:rPr>
              <a:t>Programa Alargado de Vacincao (PAV)</a:t>
            </a:r>
            <a:endParaRPr lang="en-US">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26F48D7-CE10-4B94-8C7C-270994C3B4F6}" type="slidenum">
              <a:rPr lang="en-US" smtClean="0"/>
              <a:pPr/>
              <a:t>‹nº›</a:t>
            </a:fld>
            <a:endParaRPr lang="en-US"/>
          </a:p>
        </p:txBody>
      </p:sp>
    </p:spTree>
    <p:extLst>
      <p:ext uri="{BB962C8B-B14F-4D97-AF65-F5344CB8AC3E}">
        <p14:creationId xmlns:p14="http://schemas.microsoft.com/office/powerpoint/2010/main" val="3889957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8E6AAC4F-5EE2-4E79-BEC8-B94D1915907F}" type="datetime1">
              <a:rPr lang="pt-BR" smtClean="0">
                <a:solidFill>
                  <a:prstClr val="black">
                    <a:tint val="75000"/>
                  </a:prstClr>
                </a:solidFill>
              </a:rPr>
              <a:pPr/>
              <a:t>01/05/2016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pt-BR" smtClean="0">
                <a:solidFill>
                  <a:prstClr val="black">
                    <a:tint val="75000"/>
                  </a:prstClr>
                </a:solidFill>
              </a:rPr>
              <a:t>Programa Alargado de Vacincao (PAV)</a:t>
            </a:r>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26F48D7-CE10-4B94-8C7C-270994C3B4F6}" type="slidenum">
              <a:rPr lang="en-US" smtClean="0"/>
              <a:pPr/>
              <a:t>‹nº›</a:t>
            </a:fld>
            <a:endParaRPr lang="en-US"/>
          </a:p>
        </p:txBody>
      </p:sp>
    </p:spTree>
    <p:extLst>
      <p:ext uri="{BB962C8B-B14F-4D97-AF65-F5344CB8AC3E}">
        <p14:creationId xmlns:p14="http://schemas.microsoft.com/office/powerpoint/2010/main" val="3565040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5C74D13-1EE4-4BAB-A731-4CDC3AE1A33A}" type="datetime1">
              <a:rPr lang="pt-BR" smtClean="0">
                <a:solidFill>
                  <a:prstClr val="black">
                    <a:tint val="75000"/>
                  </a:prstClr>
                </a:solidFill>
              </a:rPr>
              <a:pPr/>
              <a:t>01/05/2016</a:t>
            </a:fld>
            <a:endParaRPr lang="en-US">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pt-BR" smtClean="0">
                <a:solidFill>
                  <a:prstClr val="black">
                    <a:tint val="75000"/>
                  </a:prstClr>
                </a:solidFill>
              </a:rPr>
              <a:t>Programa Alargado de Vacincao (PAV)</a:t>
            </a:r>
            <a:endParaRPr lang="en-US">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26F48D7-CE10-4B94-8C7C-270994C3B4F6}" type="slidenum">
              <a:rPr lang="en-US" smtClean="0"/>
              <a:pPr/>
              <a:t>‹nº›</a:t>
            </a:fld>
            <a:endParaRPr lang="en-US"/>
          </a:p>
        </p:txBody>
      </p:sp>
    </p:spTree>
    <p:extLst>
      <p:ext uri="{BB962C8B-B14F-4D97-AF65-F5344CB8AC3E}">
        <p14:creationId xmlns:p14="http://schemas.microsoft.com/office/powerpoint/2010/main" val="298362922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hf hdr="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4"/>
            <a:ext cx="10515600" cy="5926494"/>
          </a:xfrm>
        </p:spPr>
        <p:txBody>
          <a:bodyPr>
            <a:normAutofit fontScale="90000"/>
          </a:bodyPr>
          <a:lstStyle/>
          <a:p>
            <a:pPr algn="ctr">
              <a:lnSpc>
                <a:spcPct val="150000"/>
              </a:lnSpc>
            </a:pPr>
            <a:r>
              <a:rPr lang="pt-BR" sz="2000" dirty="0">
                <a:latin typeface="Bookman Old Style" panose="02050604050505020204" pitchFamily="18" charset="0"/>
              </a:rPr>
              <a:t/>
            </a:r>
            <a:br>
              <a:rPr lang="pt-BR" sz="2000" dirty="0">
                <a:latin typeface="Bookman Old Style" panose="02050604050505020204" pitchFamily="18" charset="0"/>
              </a:rPr>
            </a:br>
            <a:r>
              <a:rPr lang="pt-BR" sz="2000" dirty="0" smtClean="0">
                <a:latin typeface="Bookman Old Style" panose="02050604050505020204" pitchFamily="18" charset="0"/>
              </a:rPr>
              <a:t/>
            </a:r>
            <a:br>
              <a:rPr lang="pt-BR" sz="2000" dirty="0" smtClean="0">
                <a:latin typeface="Bookman Old Style" panose="02050604050505020204" pitchFamily="18" charset="0"/>
              </a:rPr>
            </a:br>
            <a:r>
              <a:rPr lang="pt-BR" sz="2000" dirty="0">
                <a:latin typeface="Bookman Old Style" panose="02050604050505020204" pitchFamily="18" charset="0"/>
              </a:rPr>
              <a:t/>
            </a:r>
            <a:br>
              <a:rPr lang="pt-BR" sz="2000" dirty="0">
                <a:latin typeface="Bookman Old Style" panose="02050604050505020204" pitchFamily="18" charset="0"/>
              </a:rPr>
            </a:br>
            <a:r>
              <a:rPr lang="pt-BR" sz="2000" dirty="0" smtClean="0">
                <a:latin typeface="Bookman Old Style" panose="02050604050505020204" pitchFamily="18" charset="0"/>
              </a:rPr>
              <a:t>República de Moçambique</a:t>
            </a:r>
            <a:br>
              <a:rPr lang="pt-BR" sz="2000" dirty="0" smtClean="0">
                <a:latin typeface="Bookman Old Style" panose="02050604050505020204" pitchFamily="18" charset="0"/>
              </a:rPr>
            </a:br>
            <a:r>
              <a:rPr lang="pt-BR" sz="2000" dirty="0" smtClean="0">
                <a:latin typeface="Bookman Old Style" panose="02050604050505020204" pitchFamily="18" charset="0"/>
              </a:rPr>
              <a:t>----------------</a:t>
            </a:r>
            <a:br>
              <a:rPr lang="pt-BR" sz="2000" dirty="0" smtClean="0">
                <a:latin typeface="Bookman Old Style" panose="02050604050505020204" pitchFamily="18" charset="0"/>
              </a:rPr>
            </a:br>
            <a:r>
              <a:rPr lang="pt-BR" sz="2000" dirty="0" smtClean="0">
                <a:latin typeface="Bookman Old Style" panose="02050604050505020204" pitchFamily="18" charset="0"/>
              </a:rPr>
              <a:t>Governo do Distrito de Homoine</a:t>
            </a:r>
            <a:br>
              <a:rPr lang="pt-BR" sz="2000" dirty="0" smtClean="0">
                <a:latin typeface="Bookman Old Style" panose="02050604050505020204" pitchFamily="18" charset="0"/>
              </a:rPr>
            </a:br>
            <a:r>
              <a:rPr lang="pt-BR" sz="2000" dirty="0" smtClean="0">
                <a:latin typeface="Bookman Old Style" panose="02050604050505020204" pitchFamily="18" charset="0"/>
              </a:rPr>
              <a:t>Serviço Distrital de Saúde , Mulher e Acção Social</a:t>
            </a:r>
            <a:br>
              <a:rPr lang="pt-BR" sz="2000" dirty="0" smtClean="0">
                <a:latin typeface="Bookman Old Style" panose="02050604050505020204" pitchFamily="18" charset="0"/>
              </a:rPr>
            </a:br>
            <a:r>
              <a:rPr lang="pt-BR" sz="2000" dirty="0" smtClean="0">
                <a:latin typeface="Bookman Old Style" panose="02050604050505020204" pitchFamily="18" charset="0"/>
              </a:rPr>
              <a:t> Repartição de Controlo de Doenças e Promoção de Saúde</a:t>
            </a:r>
            <a:br>
              <a:rPr lang="pt-BR" sz="2000" dirty="0" smtClean="0">
                <a:latin typeface="Bookman Old Style" panose="02050604050505020204" pitchFamily="18" charset="0"/>
              </a:rPr>
            </a:br>
            <a:r>
              <a:rPr lang="pt-BR" sz="2000" dirty="0" smtClean="0">
                <a:latin typeface="Bookman Old Style" panose="02050604050505020204" pitchFamily="18" charset="0"/>
              </a:rPr>
              <a:t/>
            </a:r>
            <a:br>
              <a:rPr lang="pt-BR" sz="2000" dirty="0" smtClean="0">
                <a:latin typeface="Bookman Old Style" panose="02050604050505020204" pitchFamily="18" charset="0"/>
              </a:rPr>
            </a:br>
            <a:r>
              <a:rPr lang="pt-BR" sz="2000" b="1" u="sng" dirty="0" smtClean="0">
                <a:latin typeface="Bookman Old Style" panose="02050604050505020204" pitchFamily="18" charset="0"/>
              </a:rPr>
              <a:t>Programa </a:t>
            </a:r>
            <a:r>
              <a:rPr lang="pt-BR" sz="2000" b="1" u="sng" dirty="0" smtClean="0">
                <a:latin typeface="Bookman Old Style" panose="02050604050505020204" pitchFamily="18" charset="0"/>
              </a:rPr>
              <a:t>de Envolvimento Comunitário e Educação para Saúde</a:t>
            </a:r>
            <a:r>
              <a:rPr lang="pt-BR" sz="2000" b="1" u="sng" dirty="0" smtClean="0">
                <a:latin typeface="Bookman Old Style" panose="02050604050505020204" pitchFamily="18" charset="0"/>
              </a:rPr>
              <a:t/>
            </a:r>
            <a:br>
              <a:rPr lang="pt-BR" sz="2000" b="1" u="sng" dirty="0" smtClean="0">
                <a:latin typeface="Bookman Old Style" panose="02050604050505020204" pitchFamily="18" charset="0"/>
              </a:rPr>
            </a:br>
            <a:r>
              <a:rPr lang="pt-BR" sz="2000" b="1" dirty="0" smtClean="0">
                <a:latin typeface="Bookman Old Style" panose="02050604050505020204" pitchFamily="18" charset="0"/>
              </a:rPr>
              <a:t/>
            </a:r>
            <a:br>
              <a:rPr lang="pt-BR" sz="2000" b="1" dirty="0" smtClean="0">
                <a:latin typeface="Bookman Old Style" panose="02050604050505020204" pitchFamily="18" charset="0"/>
              </a:rPr>
            </a:br>
            <a:r>
              <a:rPr lang="pt-BR" sz="1800" b="1" dirty="0" smtClean="0">
                <a:latin typeface="Bookman Old Style" panose="02050604050505020204" pitchFamily="18" charset="0"/>
              </a:rPr>
              <a:t>ELO DE </a:t>
            </a:r>
            <a:r>
              <a:rPr lang="pt-BR" sz="1800" b="1" dirty="0">
                <a:latin typeface="Bookman Old Style" panose="02050604050505020204" pitchFamily="18" charset="0"/>
              </a:rPr>
              <a:t>LIGAÇÃO</a:t>
            </a:r>
            <a:r>
              <a:rPr lang="pt-BR" sz="1800" b="1" dirty="0" smtClean="0">
                <a:latin typeface="Bookman Old Style" panose="02050604050505020204" pitchFamily="18" charset="0"/>
              </a:rPr>
              <a:t> ENTRE A SAUDE E A COMUNIDADE</a:t>
            </a:r>
            <a:r>
              <a:rPr lang="pt-BR" sz="2000" b="1" dirty="0" smtClean="0">
                <a:latin typeface="Bookman Old Style" panose="02050604050505020204" pitchFamily="18" charset="0"/>
              </a:rPr>
              <a:t/>
            </a:r>
            <a:br>
              <a:rPr lang="pt-BR" sz="2000" b="1" dirty="0" smtClean="0">
                <a:latin typeface="Bookman Old Style" panose="02050604050505020204" pitchFamily="18" charset="0"/>
              </a:rPr>
            </a:br>
            <a:r>
              <a:rPr lang="pt-BR" sz="2000" b="1" dirty="0">
                <a:latin typeface="Bookman Old Style" panose="02050604050505020204" pitchFamily="18" charset="0"/>
              </a:rPr>
              <a:t/>
            </a:r>
            <a:br>
              <a:rPr lang="pt-BR" sz="2000" b="1" dirty="0">
                <a:latin typeface="Bookman Old Style" panose="02050604050505020204" pitchFamily="18" charset="0"/>
              </a:rPr>
            </a:br>
            <a:endParaRPr lang="en-US" sz="2000" b="1" dirty="0">
              <a:latin typeface="Bookman Old Style" panose="02050604050505020204" pitchFamily="18" charset="0"/>
            </a:endParaRPr>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02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7606" y="822324"/>
            <a:ext cx="1226024" cy="921224"/>
          </a:xfrm>
          <a:prstGeom prst="rect">
            <a:avLst/>
          </a:prstGeom>
          <a:noFill/>
          <a:extLst>
            <a:ext uri="{909E8E84-426E-40DD-AFC4-6F175D3DCCD1}">
              <a14:hiddenFill xmlns:a14="http://schemas.microsoft.com/office/drawing/2010/main">
                <a:solidFill>
                  <a:srgbClr val="FFFFFF"/>
                </a:solidFill>
              </a14:hiddenFill>
            </a:ext>
          </a:extLst>
        </p:spPr>
      </p:pic>
      <p:sp>
        <p:nvSpPr>
          <p:cNvPr id="9" name="Espaço Reservado para Data 8"/>
          <p:cNvSpPr>
            <a:spLocks noGrp="1"/>
          </p:cNvSpPr>
          <p:nvPr>
            <p:ph type="dt" sz="half" idx="10"/>
          </p:nvPr>
        </p:nvSpPr>
        <p:spPr>
          <a:xfrm>
            <a:off x="11045717" y="6471544"/>
            <a:ext cx="1146283" cy="370396"/>
          </a:xfrm>
        </p:spPr>
        <p:txBody>
          <a:bodyPr/>
          <a:lstStyle/>
          <a:p>
            <a:fld id="{C86FA9C4-2F65-4F80-A9B1-54F1E9C216F1}" type="datetime1">
              <a:rPr lang="pt-BR" smtClean="0">
                <a:solidFill>
                  <a:prstClr val="black">
                    <a:tint val="75000"/>
                  </a:prstClr>
                </a:solidFill>
              </a:rPr>
              <a:pPr/>
              <a:t>01/05/2016</a:t>
            </a:fld>
            <a:endParaRPr lang="en-US" dirty="0">
              <a:solidFill>
                <a:prstClr val="black">
                  <a:tint val="75000"/>
                </a:prstClr>
              </a:solidFill>
            </a:endParaRPr>
          </a:p>
        </p:txBody>
      </p:sp>
      <p:sp>
        <p:nvSpPr>
          <p:cNvPr id="11" name="Espaço Reservado para Número de Slide 10"/>
          <p:cNvSpPr>
            <a:spLocks noGrp="1"/>
          </p:cNvSpPr>
          <p:nvPr>
            <p:ph type="sldNum" sz="quarter" idx="12"/>
          </p:nvPr>
        </p:nvSpPr>
        <p:spPr/>
        <p:txBody>
          <a:bodyPr/>
          <a:lstStyle/>
          <a:p>
            <a:fld id="{F26F48D7-CE10-4B94-8C7C-270994C3B4F6}" type="slidenum">
              <a:rPr lang="en-US" smtClean="0"/>
              <a:pPr/>
              <a:t>1</a:t>
            </a:fld>
            <a:endParaRPr lang="en-US"/>
          </a:p>
        </p:txBody>
      </p:sp>
    </p:spTree>
    <p:extLst>
      <p:ext uri="{BB962C8B-B14F-4D97-AF65-F5344CB8AC3E}">
        <p14:creationId xmlns:p14="http://schemas.microsoft.com/office/powerpoint/2010/main" val="1970889515"/>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96788" y="737841"/>
            <a:ext cx="10481480" cy="645132"/>
          </a:xfrm>
        </p:spPr>
        <p:txBody>
          <a:bodyPr>
            <a:normAutofit/>
          </a:bodyPr>
          <a:lstStyle/>
          <a:p>
            <a:pPr algn="just"/>
            <a:r>
              <a:rPr lang="pt-BR" sz="2800" b="1" dirty="0" smtClean="0">
                <a:solidFill>
                  <a:schemeClr val="tx1"/>
                </a:solidFill>
                <a:latin typeface="Bookman Old Style" panose="02050604050505020204" pitchFamily="18" charset="0"/>
              </a:rPr>
              <a:t>Sumario das actividades dos actores comunitários </a:t>
            </a:r>
            <a:endParaRPr lang="pt-BR" sz="2800" b="1" dirty="0">
              <a:solidFill>
                <a:schemeClr val="tx1"/>
              </a:solidFill>
              <a:latin typeface="Bookman Old Style" panose="02050604050505020204" pitchFamily="18" charset="0"/>
            </a:endParaRPr>
          </a:p>
        </p:txBody>
      </p:sp>
      <p:sp>
        <p:nvSpPr>
          <p:cNvPr id="3" name="Espaço Reservado para Conteúdo 2"/>
          <p:cNvSpPr>
            <a:spLocks noGrp="1"/>
          </p:cNvSpPr>
          <p:nvPr>
            <p:ph idx="1"/>
          </p:nvPr>
        </p:nvSpPr>
        <p:spPr>
          <a:xfrm>
            <a:off x="310036" y="1382973"/>
            <a:ext cx="11563516" cy="5290782"/>
          </a:xfrm>
        </p:spPr>
        <p:txBody>
          <a:bodyPr>
            <a:noAutofit/>
          </a:bodyPr>
          <a:lstStyle/>
          <a:p>
            <a:pPr marL="0" indent="0" algn="just">
              <a:lnSpc>
                <a:spcPct val="150000"/>
              </a:lnSpc>
              <a:buNone/>
            </a:pPr>
            <a:r>
              <a:rPr lang="pt-BR" sz="2000" dirty="0" smtClean="0">
                <a:solidFill>
                  <a:schemeClr val="tx1"/>
                </a:solidFill>
                <a:latin typeface="Bookman Old Style" panose="02050604050505020204" pitchFamily="18" charset="0"/>
              </a:rPr>
              <a:t>Estes actores são reconhecidos ao nível Comunitário e da Saúde como a principal forma de unir e aproximar a comunidade dos Serviços de Saúde e são utilizados por diferentes intervenientes no processo de Envolvimento Comunitário para a implementação de acções relacionadas com:</a:t>
            </a:r>
          </a:p>
          <a:p>
            <a:pPr algn="just">
              <a:lnSpc>
                <a:spcPct val="150000"/>
              </a:lnSpc>
            </a:pPr>
            <a:r>
              <a:rPr lang="pt-BR" sz="2000" dirty="0" smtClean="0">
                <a:solidFill>
                  <a:schemeClr val="tx1"/>
                </a:solidFill>
                <a:latin typeface="Bookman Old Style" panose="02050604050505020204" pitchFamily="18" charset="0"/>
              </a:rPr>
              <a:t>Promoção da procura atempada dos serviços de saúde;</a:t>
            </a:r>
          </a:p>
          <a:p>
            <a:pPr algn="just">
              <a:lnSpc>
                <a:spcPct val="150000"/>
              </a:lnSpc>
            </a:pPr>
            <a:r>
              <a:rPr lang="pt-BR" sz="2000" dirty="0" smtClean="0">
                <a:solidFill>
                  <a:schemeClr val="tx1"/>
                </a:solidFill>
                <a:latin typeface="Bookman Old Style" panose="02050604050505020204" pitchFamily="18" charset="0"/>
              </a:rPr>
              <a:t>Busca de apoio para os voluntários de saúde;</a:t>
            </a:r>
          </a:p>
          <a:p>
            <a:pPr algn="just">
              <a:lnSpc>
                <a:spcPct val="150000"/>
              </a:lnSpc>
            </a:pPr>
            <a:r>
              <a:rPr lang="pt-BR" sz="2000" dirty="0" smtClean="0">
                <a:solidFill>
                  <a:schemeClr val="tx1"/>
                </a:solidFill>
                <a:latin typeface="Bookman Old Style" panose="02050604050505020204" pitchFamily="18" charset="0"/>
              </a:rPr>
              <a:t>A sensibilização para as Brigadas Moveis e campanhas de vacinação;</a:t>
            </a:r>
          </a:p>
          <a:p>
            <a:pPr algn="just">
              <a:lnSpc>
                <a:spcPct val="150000"/>
              </a:lnSpc>
            </a:pPr>
            <a:r>
              <a:rPr lang="pt-BR" sz="2000" dirty="0" smtClean="0">
                <a:solidFill>
                  <a:schemeClr val="tx1"/>
                </a:solidFill>
                <a:latin typeface="Bookman Old Style" panose="02050604050505020204" pitchFamily="18" charset="0"/>
              </a:rPr>
              <a:t>Prestação de cuidados primários de saúde; </a:t>
            </a:r>
          </a:p>
          <a:p>
            <a:pPr algn="just">
              <a:lnSpc>
                <a:spcPct val="150000"/>
              </a:lnSpc>
            </a:pPr>
            <a:r>
              <a:rPr lang="pt-BR" sz="2000" dirty="0" smtClean="0">
                <a:solidFill>
                  <a:schemeClr val="tx1"/>
                </a:solidFill>
                <a:latin typeface="Bookman Old Style" panose="02050604050505020204" pitchFamily="18" charset="0"/>
              </a:rPr>
              <a:t>E ainda em alguns casos para realização de visitas domiciliarias como forma de garantir uma vigilância comunitária de saúde.</a:t>
            </a:r>
            <a:endParaRPr lang="pt-BR" sz="2000" dirty="0">
              <a:solidFill>
                <a:schemeClr val="tx1"/>
              </a:solidFill>
              <a:latin typeface="Bookman Old Style" panose="02050604050505020204" pitchFamily="18" charset="0"/>
            </a:endParaRPr>
          </a:p>
        </p:txBody>
      </p:sp>
      <p:sp>
        <p:nvSpPr>
          <p:cNvPr id="6" name="Espaço Reservado para Número de Slide 5"/>
          <p:cNvSpPr>
            <a:spLocks noGrp="1"/>
          </p:cNvSpPr>
          <p:nvPr>
            <p:ph type="sldNum" sz="quarter" idx="12"/>
          </p:nvPr>
        </p:nvSpPr>
        <p:spPr/>
        <p:txBody>
          <a:bodyPr/>
          <a:lstStyle/>
          <a:p>
            <a:fld id="{F26F48D7-CE10-4B94-8C7C-270994C3B4F6}" type="slidenum">
              <a:rPr lang="en-US" smtClean="0"/>
              <a:pPr/>
              <a:t>10</a:t>
            </a:fld>
            <a:endParaRPr lang="en-US"/>
          </a:p>
        </p:txBody>
      </p:sp>
    </p:spTree>
    <p:extLst>
      <p:ext uri="{BB962C8B-B14F-4D97-AF65-F5344CB8AC3E}">
        <p14:creationId xmlns:p14="http://schemas.microsoft.com/office/powerpoint/2010/main" val="77489188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7732" y="3043451"/>
            <a:ext cx="10554268" cy="935088"/>
          </a:xfrm>
        </p:spPr>
        <p:txBody>
          <a:bodyPr>
            <a:noAutofit/>
          </a:bodyPr>
          <a:lstStyle/>
          <a:p>
            <a:pPr algn="just"/>
            <a:r>
              <a:rPr lang="pt-BR" sz="2800" dirty="0" smtClean="0">
                <a:solidFill>
                  <a:schemeClr val="tx1"/>
                </a:solidFill>
                <a:latin typeface="Bookman Old Style" panose="02050604050505020204" pitchFamily="18" charset="0"/>
              </a:rPr>
              <a:t>N</a:t>
            </a:r>
            <a:r>
              <a:rPr lang="en-US" sz="2800" dirty="0">
                <a:latin typeface="Bookman Old Style" panose="02050604050505020204" pitchFamily="18" charset="0"/>
              </a:rPr>
              <a:t>ó</a:t>
            </a:r>
            <a:r>
              <a:rPr lang="pt-BR" sz="2800" dirty="0" smtClean="0">
                <a:solidFill>
                  <a:schemeClr val="tx1"/>
                </a:solidFill>
                <a:latin typeface="Bookman Old Style" panose="02050604050505020204" pitchFamily="18" charset="0"/>
              </a:rPr>
              <a:t>s acreditamos que com o envolvimento de todo tecido social, as nossas actividades em Saúde terão êxito...</a:t>
            </a:r>
            <a:endParaRPr lang="en-US" sz="2800" dirty="0">
              <a:solidFill>
                <a:schemeClr val="tx1"/>
              </a:solidFill>
              <a:latin typeface="Bookman Old Style" panose="02050604050505020204" pitchFamily="18" charset="0"/>
            </a:endParaRPr>
          </a:p>
        </p:txBody>
      </p:sp>
      <p:sp>
        <p:nvSpPr>
          <p:cNvPr id="4" name="Espaço Reservado para Data 3"/>
          <p:cNvSpPr>
            <a:spLocks noGrp="1"/>
          </p:cNvSpPr>
          <p:nvPr>
            <p:ph type="dt" sz="half" idx="10"/>
          </p:nvPr>
        </p:nvSpPr>
        <p:spPr>
          <a:xfrm>
            <a:off x="10661863" y="6487604"/>
            <a:ext cx="1146283" cy="370396"/>
          </a:xfrm>
        </p:spPr>
        <p:txBody>
          <a:bodyPr/>
          <a:lstStyle/>
          <a:p>
            <a:fld id="{B2BD801B-A99A-4171-8E71-EACE4956B677}" type="datetime1">
              <a:rPr lang="pt-BR" smtClean="0">
                <a:solidFill>
                  <a:prstClr val="black">
                    <a:tint val="75000"/>
                  </a:prstClr>
                </a:solidFill>
              </a:rPr>
              <a:pPr/>
              <a:t>01/05/2016</a:t>
            </a:fld>
            <a:endParaRPr lang="en-US" dirty="0">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26F48D7-CE10-4B94-8C7C-270994C3B4F6}" type="slidenum">
              <a:rPr lang="en-US" smtClean="0"/>
              <a:pPr/>
              <a:t>11</a:t>
            </a:fld>
            <a:endParaRPr lang="en-US"/>
          </a:p>
        </p:txBody>
      </p:sp>
      <p:sp>
        <p:nvSpPr>
          <p:cNvPr id="7" name="Retângulo 6"/>
          <p:cNvSpPr/>
          <p:nvPr/>
        </p:nvSpPr>
        <p:spPr>
          <a:xfrm>
            <a:off x="5589511" y="4589857"/>
            <a:ext cx="6463629" cy="1015663"/>
          </a:xfrm>
          <a:prstGeom prst="rect">
            <a:avLst/>
          </a:prstGeom>
          <a:noFill/>
          <a:ln>
            <a:solidFill>
              <a:srgbClr val="C00000"/>
            </a:solidFill>
          </a:ln>
        </p:spPr>
        <p:txBody>
          <a:bodyPr wrap="none" lIns="91440" tIns="45720" rIns="91440" bIns="45720">
            <a:spAutoFit/>
          </a:bodyPr>
          <a:lstStyle/>
          <a:p>
            <a:pPr algn="just"/>
            <a:r>
              <a:rPr lang="pt-BR"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ookman Old Style" panose="02050604050505020204" pitchFamily="18" charset="0"/>
              </a:rPr>
              <a:t>Muito </a:t>
            </a:r>
            <a:r>
              <a:rPr lang="pt-BR"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ookman Old Style" panose="02050604050505020204" pitchFamily="18" charset="0"/>
              </a:rPr>
              <a:t>obrigada!</a:t>
            </a:r>
            <a:endParaRPr lang="pt-BR"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ookman Old Style" panose="02050604050505020204" pitchFamily="18" charset="0"/>
            </a:endParaRPr>
          </a:p>
        </p:txBody>
      </p:sp>
      <p:sp>
        <p:nvSpPr>
          <p:cNvPr id="8" name="Título 1"/>
          <p:cNvSpPr txBox="1">
            <a:spLocks/>
          </p:cNvSpPr>
          <p:nvPr/>
        </p:nvSpPr>
        <p:spPr>
          <a:xfrm>
            <a:off x="6223379" y="136478"/>
            <a:ext cx="5845791" cy="553955"/>
          </a:xfrm>
          <a:prstGeom prst="rect">
            <a:avLst/>
          </a:prstGeom>
          <a:ln>
            <a:solidFill>
              <a:srgbClr val="C00000"/>
            </a:solidFill>
          </a:ln>
        </p:spPr>
        <p:txBody>
          <a:bodyPr vert="horz" lIns="91440" tIns="45720" rIns="91440" bIns="45720" rtlCol="0" anchor="b">
            <a:noAutofit/>
          </a:bodyPr>
          <a:lstStyle>
            <a:lvl1pPr algn="l" defTabSz="457200" rtl="0" eaLnBrk="1" latinLnBrk="0" hangingPunct="1">
              <a:spcBef>
                <a:spcPct val="0"/>
              </a:spcBef>
              <a:buNone/>
              <a:defRPr sz="4000" b="0" kern="1200" cap="none">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pt-BR" sz="1600" dirty="0" smtClean="0">
                <a:solidFill>
                  <a:schemeClr val="tx1"/>
                </a:solidFill>
                <a:effectLst>
                  <a:outerShdw blurRad="38100" dist="38100" dir="2700000" algn="tl">
                    <a:srgbClr val="000000">
                      <a:alpha val="43137"/>
                    </a:srgbClr>
                  </a:outerShdw>
                </a:effectLst>
                <a:latin typeface="Bookman Old Style" panose="02050604050505020204" pitchFamily="18" charset="0"/>
              </a:rPr>
              <a:t>SDSMAS-HOMOINE</a:t>
            </a:r>
          </a:p>
          <a:p>
            <a:pPr algn="just"/>
            <a:r>
              <a:rPr lang="pt-BR" sz="1600" dirty="0" smtClean="0">
                <a:solidFill>
                  <a:schemeClr val="tx1"/>
                </a:solidFill>
                <a:effectLst>
                  <a:outerShdw blurRad="38100" dist="38100" dir="2700000" algn="tl">
                    <a:srgbClr val="000000">
                      <a:alpha val="43137"/>
                    </a:srgbClr>
                  </a:outerShdw>
                </a:effectLst>
                <a:latin typeface="Bookman Old Style" panose="02050604050505020204" pitchFamily="18" charset="0"/>
              </a:rPr>
              <a:t>RCDPS: PROGRMA DE ENVOLVIMENTO COMUNITARIO</a:t>
            </a:r>
            <a:endParaRPr lang="en-US" sz="1600" dirty="0">
              <a:solidFill>
                <a:schemeClr val="tx1"/>
              </a:solidFill>
              <a:effectLst>
                <a:outerShdw blurRad="38100" dist="38100" dir="2700000" algn="tl">
                  <a:srgbClr val="000000">
                    <a:alpha val="43137"/>
                  </a:srgbClr>
                </a:outerShdw>
              </a:effectLst>
              <a:latin typeface="Bookman Old Style" panose="02050604050505020204" pitchFamily="18" charset="0"/>
            </a:endParaRPr>
          </a:p>
        </p:txBody>
      </p:sp>
      <p:sp>
        <p:nvSpPr>
          <p:cNvPr id="9" name="Título 1"/>
          <p:cNvSpPr txBox="1">
            <a:spLocks/>
          </p:cNvSpPr>
          <p:nvPr/>
        </p:nvSpPr>
        <p:spPr>
          <a:xfrm>
            <a:off x="6223379" y="6216838"/>
            <a:ext cx="5845791" cy="553955"/>
          </a:xfrm>
          <a:prstGeom prst="rect">
            <a:avLst/>
          </a:prstGeom>
          <a:ln>
            <a:solidFill>
              <a:srgbClr val="C00000"/>
            </a:solidFill>
          </a:ln>
        </p:spPr>
        <p:txBody>
          <a:bodyPr vert="horz" lIns="91440" tIns="45720" rIns="91440" bIns="45720" rtlCol="0" anchor="b">
            <a:noAutofit/>
          </a:bodyPr>
          <a:lstStyle>
            <a:lvl1pPr algn="l" defTabSz="457200" rtl="0" eaLnBrk="1" latinLnBrk="0" hangingPunct="1">
              <a:spcBef>
                <a:spcPct val="0"/>
              </a:spcBef>
              <a:buNone/>
              <a:defRPr sz="4000" b="0" kern="1200" cap="none">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pt-BR" sz="1600" b="1" dirty="0" smtClean="0">
                <a:solidFill>
                  <a:srgbClr val="FF0000"/>
                </a:solidFill>
                <a:effectLst>
                  <a:outerShdw blurRad="38100" dist="38100" dir="2700000" algn="tl">
                    <a:srgbClr val="000000">
                      <a:alpha val="43137"/>
                    </a:srgbClr>
                  </a:outerShdw>
                </a:effectLst>
                <a:latin typeface="Bookman Old Style" panose="02050604050505020204" pitchFamily="18" charset="0"/>
              </a:rPr>
              <a:t>Em anexo a galeria de acções de Envolvimento comunitário </a:t>
            </a:r>
            <a:endParaRPr lang="en-US" sz="1600" b="1" dirty="0">
              <a:solidFill>
                <a:srgbClr val="FF0000"/>
              </a:solidFill>
              <a:effectLst>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1262407491"/>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anim calcmode="lin" valueType="num">
                                      <p:cBhvr>
                                        <p:cTn id="13" dur="2000" fill="hold"/>
                                        <p:tgtEl>
                                          <p:spTgt spid="8">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8">
                                            <p:txEl>
                                              <p:pRg st="0" end="0"/>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2000"/>
                                        <p:tgtEl>
                                          <p:spTgt spid="8">
                                            <p:txEl>
                                              <p:pRg st="1" end="1"/>
                                            </p:txEl>
                                          </p:spTgt>
                                        </p:tgtEl>
                                      </p:cBhvr>
                                    </p:animEffect>
                                    <p:anim calcmode="lin" valueType="num">
                                      <p:cBhvr>
                                        <p:cTn id="18" dur="2000" fill="hold"/>
                                        <p:tgtEl>
                                          <p:spTgt spid="8">
                                            <p:txEl>
                                              <p:pRg st="1" end="1"/>
                                            </p:txEl>
                                          </p:spTgt>
                                        </p:tgtEl>
                                        <p:attrNameLst>
                                          <p:attrName>ppt_w</p:attrName>
                                        </p:attrNameLst>
                                      </p:cBhvr>
                                      <p:tavLst>
                                        <p:tav tm="0" fmla="#ppt_w*sin(2.5*pi*$)">
                                          <p:val>
                                            <p:fltVal val="0"/>
                                          </p:val>
                                        </p:tav>
                                        <p:tav tm="100000">
                                          <p:val>
                                            <p:fltVal val="1"/>
                                          </p:val>
                                        </p:tav>
                                      </p:tavLst>
                                    </p:anim>
                                    <p:anim calcmode="lin" valueType="num">
                                      <p:cBhvr>
                                        <p:cTn id="19" dur="2000" fill="hold"/>
                                        <p:tgtEl>
                                          <p:spTgt spid="8">
                                            <p:txEl>
                                              <p:pRg st="1" end="1"/>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2000"/>
                                        <p:tgtEl>
                                          <p:spTgt spid="9">
                                            <p:txEl>
                                              <p:pRg st="0" end="0"/>
                                            </p:txEl>
                                          </p:spTgt>
                                        </p:tgtEl>
                                      </p:cBhvr>
                                    </p:animEffect>
                                    <p:anim calcmode="lin" valueType="num">
                                      <p:cBhvr>
                                        <p:cTn id="23" dur="2000" fill="hold"/>
                                        <p:tgtEl>
                                          <p:spTgt spid="9">
                                            <p:txEl>
                                              <p:pRg st="0" end="0"/>
                                            </p:txEl>
                                          </p:spTgt>
                                        </p:tgtEl>
                                        <p:attrNameLst>
                                          <p:attrName>ppt_w</p:attrName>
                                        </p:attrNameLst>
                                      </p:cBhvr>
                                      <p:tavLst>
                                        <p:tav tm="0" fmla="#ppt_w*sin(2.5*pi*$)">
                                          <p:val>
                                            <p:fltVal val="0"/>
                                          </p:val>
                                        </p:tav>
                                        <p:tav tm="100000">
                                          <p:val>
                                            <p:fltVal val="1"/>
                                          </p:val>
                                        </p:tav>
                                      </p:tavLst>
                                    </p:anim>
                                    <p:anim calcmode="lin" valueType="num">
                                      <p:cBhvr>
                                        <p:cTn id="24" dur="2000" fill="hold"/>
                                        <p:tgtEl>
                                          <p:spTgt spid="9">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0437" y="624110"/>
            <a:ext cx="3548417" cy="658780"/>
          </a:xfrm>
        </p:spPr>
        <p:txBody>
          <a:bodyPr>
            <a:normAutofit fontScale="90000"/>
          </a:bodyPr>
          <a:lstStyle/>
          <a:p>
            <a:r>
              <a:rPr lang="pt-BR" b="1" dirty="0" smtClean="0">
                <a:solidFill>
                  <a:schemeClr val="tx1"/>
                </a:solidFill>
                <a:latin typeface="Bookman Old Style" panose="02050604050505020204" pitchFamily="18" charset="0"/>
              </a:rPr>
              <a:t>Galeria de E.C</a:t>
            </a:r>
            <a:endParaRPr lang="pt-BR" b="1" dirty="0">
              <a:solidFill>
                <a:schemeClr val="tx1"/>
              </a:solidFill>
              <a:latin typeface="Bookman Old Style" panose="02050604050505020204" pitchFamily="18" charset="0"/>
            </a:endParaRPr>
          </a:p>
        </p:txBody>
      </p:sp>
      <p:pic>
        <p:nvPicPr>
          <p:cNvPr id="7" name="Espaço Reservado para Conteúdo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986945" y="1282890"/>
            <a:ext cx="5242795" cy="3671988"/>
          </a:xfrm>
        </p:spPr>
      </p:pic>
      <p:sp>
        <p:nvSpPr>
          <p:cNvPr id="4" name="Espaço Reservado para Data 3"/>
          <p:cNvSpPr>
            <a:spLocks noGrp="1"/>
          </p:cNvSpPr>
          <p:nvPr>
            <p:ph type="dt" sz="half" idx="10"/>
          </p:nvPr>
        </p:nvSpPr>
        <p:spPr/>
        <p:txBody>
          <a:bodyPr/>
          <a:lstStyle/>
          <a:p>
            <a:fld id="{44721005-AA17-4F8F-B6D2-B04706050717}" type="datetime1">
              <a:rPr lang="pt-BR" smtClean="0">
                <a:solidFill>
                  <a:prstClr val="black">
                    <a:tint val="75000"/>
                  </a:prstClr>
                </a:solidFill>
              </a:rPr>
              <a:pPr/>
              <a:t>01/05/2016</a:t>
            </a:fld>
            <a:endParaRPr lang="en-US">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26F48D7-CE10-4B94-8C7C-270994C3B4F6}" type="slidenum">
              <a:rPr lang="en-US" smtClean="0"/>
              <a:pPr/>
              <a:t>12</a:t>
            </a:fld>
            <a:endParaRPr lang="en-US"/>
          </a:p>
        </p:txBody>
      </p:sp>
      <p:pic>
        <p:nvPicPr>
          <p:cNvPr id="8" name="Image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547" y="1282890"/>
            <a:ext cx="6647460" cy="5435796"/>
          </a:xfrm>
          <a:prstGeom prst="rect">
            <a:avLst/>
          </a:prstGeom>
        </p:spPr>
      </p:pic>
      <p:pic>
        <p:nvPicPr>
          <p:cNvPr id="9" name="Image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113" y="2545005"/>
            <a:ext cx="4471741" cy="3790032"/>
          </a:xfrm>
          <a:prstGeom prst="rect">
            <a:avLst/>
          </a:prstGeom>
        </p:spPr>
      </p:pic>
      <p:pic>
        <p:nvPicPr>
          <p:cNvPr id="10" name="Imagem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53372" y="2650376"/>
            <a:ext cx="4374405" cy="4121623"/>
          </a:xfrm>
          <a:prstGeom prst="rect">
            <a:avLst/>
          </a:prstGeom>
        </p:spPr>
      </p:pic>
      <p:pic>
        <p:nvPicPr>
          <p:cNvPr id="11" name="Imagem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44906" y="3571540"/>
            <a:ext cx="4021770" cy="3200459"/>
          </a:xfrm>
          <a:prstGeom prst="rect">
            <a:avLst/>
          </a:prstGeom>
        </p:spPr>
      </p:pic>
    </p:spTree>
    <p:extLst>
      <p:ext uri="{BB962C8B-B14F-4D97-AF65-F5344CB8AC3E}">
        <p14:creationId xmlns:p14="http://schemas.microsoft.com/office/powerpoint/2010/main" val="188558701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repeatCount="indefinite" fill="hold" nodeType="withEffect">
                                  <p:stCondLst>
                                    <p:cond delay="0"/>
                                  </p:stCondLst>
                                  <p:endCondLst>
                                    <p:cond evt="onNext" delay="0">
                                      <p:tgtEl>
                                        <p:sldTgt/>
                                      </p:tgtEl>
                                    </p:cond>
                                  </p:endCondLst>
                                  <p:childTnLst>
                                    <p:set>
                                      <p:cBhvr>
                                        <p:cTn id="6" dur="1" fill="hold">
                                          <p:stCondLst>
                                            <p:cond delay="0"/>
                                          </p:stCondLst>
                                        </p:cTn>
                                        <p:tgtEl>
                                          <p:spTgt spid="8"/>
                                        </p:tgtEl>
                                        <p:attrNameLst>
                                          <p:attrName>style.visibility</p:attrName>
                                        </p:attrNameLst>
                                      </p:cBhvr>
                                      <p:to>
                                        <p:strVal val="visible"/>
                                      </p:to>
                                    </p:set>
                                    <p:anim calcmode="lin" valueType="num">
                                      <p:cBhvr>
                                        <p:cTn id="7" dur="3000" fill="hold"/>
                                        <p:tgtEl>
                                          <p:spTgt spid="8"/>
                                        </p:tgtEl>
                                        <p:attrNameLst>
                                          <p:attrName>ppt_w</p:attrName>
                                        </p:attrNameLst>
                                      </p:cBhvr>
                                      <p:tavLst>
                                        <p:tav tm="0">
                                          <p:val>
                                            <p:fltVal val="0"/>
                                          </p:val>
                                        </p:tav>
                                        <p:tav tm="100000">
                                          <p:val>
                                            <p:strVal val="#ppt_w"/>
                                          </p:val>
                                        </p:tav>
                                      </p:tavLst>
                                    </p:anim>
                                    <p:anim calcmode="lin" valueType="num">
                                      <p:cBhvr>
                                        <p:cTn id="8" dur="3000" fill="hold"/>
                                        <p:tgtEl>
                                          <p:spTgt spid="8"/>
                                        </p:tgtEl>
                                        <p:attrNameLst>
                                          <p:attrName>ppt_h</p:attrName>
                                        </p:attrNameLst>
                                      </p:cBhvr>
                                      <p:tavLst>
                                        <p:tav tm="0">
                                          <p:val>
                                            <p:fltVal val="0"/>
                                          </p:val>
                                        </p:tav>
                                        <p:tav tm="100000">
                                          <p:val>
                                            <p:strVal val="#ppt_h"/>
                                          </p:val>
                                        </p:tav>
                                      </p:tavLst>
                                    </p:anim>
                                    <p:anim calcmode="lin" valueType="num">
                                      <p:cBhvr>
                                        <p:cTn id="9" dur="3000" fill="hold"/>
                                        <p:tgtEl>
                                          <p:spTgt spid="8"/>
                                        </p:tgtEl>
                                        <p:attrNameLst>
                                          <p:attrName>style.rotation</p:attrName>
                                        </p:attrNameLst>
                                      </p:cBhvr>
                                      <p:tavLst>
                                        <p:tav tm="0">
                                          <p:val>
                                            <p:fltVal val="90"/>
                                          </p:val>
                                        </p:tav>
                                        <p:tav tm="100000">
                                          <p:val>
                                            <p:fltVal val="0"/>
                                          </p:val>
                                        </p:tav>
                                      </p:tavLst>
                                    </p:anim>
                                    <p:animEffect transition="in" filter="fade">
                                      <p:cBhvr>
                                        <p:cTn id="10" dur="30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par>
                                <p:cTn id="11" presetID="22" presetClass="entr" presetSubtype="4" repeatCount="indefinite" fill="hold" nodeType="withEffect">
                                  <p:stCondLst>
                                    <p:cond delay="1000"/>
                                  </p:stCondLst>
                                  <p:endCondLst>
                                    <p:cond evt="onNext" delay="0">
                                      <p:tgtEl>
                                        <p:sldTgt/>
                                      </p:tgtEl>
                                    </p:cond>
                                  </p:end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3000"/>
                                        <p:tgtEl>
                                          <p:spTgt spid="9"/>
                                        </p:tgtEl>
                                      </p:cBhvr>
                                    </p:animEffect>
                                  </p:childTnLst>
                                  <p:subTnLst>
                                    <p:audio>
                                      <p:cMediaNode>
                                        <p:cTn display="0" masterRel="sameClick">
                                          <p:stCondLst>
                                            <p:cond evt="begin" delay="0">
                                              <p:tn val="11"/>
                                            </p:cond>
                                          </p:stCondLst>
                                          <p:endCondLst>
                                            <p:cond evt="onStopAudio" delay="0">
                                              <p:tgtEl>
                                                <p:sldTgt/>
                                              </p:tgtEl>
                                            </p:cond>
                                          </p:endCondLst>
                                        </p:cTn>
                                        <p:tgtEl>
                                          <p:sndTgt r:embed="rId2" name="camera.wav"/>
                                        </p:tgtEl>
                                      </p:cMediaNode>
                                    </p:audio>
                                  </p:subTnLst>
                                </p:cTn>
                              </p:par>
                              <p:par>
                                <p:cTn id="14" presetID="42" presetClass="exit" presetSubtype="0" repeatCount="indefinite" fill="hold" nodeType="withEffect">
                                  <p:stCondLst>
                                    <p:cond delay="2000"/>
                                  </p:stCondLst>
                                  <p:endCondLst>
                                    <p:cond evt="onNext" delay="0">
                                      <p:tgtEl>
                                        <p:sldTgt/>
                                      </p:tgtEl>
                                    </p:cond>
                                  </p:endCondLst>
                                  <p:childTnLst>
                                    <p:animEffect transition="out" filter="fade">
                                      <p:cBhvr>
                                        <p:cTn id="15" dur="5000"/>
                                        <p:tgtEl>
                                          <p:spTgt spid="7"/>
                                        </p:tgtEl>
                                      </p:cBhvr>
                                    </p:animEffect>
                                    <p:anim calcmode="lin" valueType="num">
                                      <p:cBhvr>
                                        <p:cTn id="16" dur="5000"/>
                                        <p:tgtEl>
                                          <p:spTgt spid="7"/>
                                        </p:tgtEl>
                                        <p:attrNameLst>
                                          <p:attrName>ppt_x</p:attrName>
                                        </p:attrNameLst>
                                      </p:cBhvr>
                                      <p:tavLst>
                                        <p:tav tm="0">
                                          <p:val>
                                            <p:strVal val="ppt_x"/>
                                          </p:val>
                                        </p:tav>
                                        <p:tav tm="100000">
                                          <p:val>
                                            <p:strVal val="ppt_x"/>
                                          </p:val>
                                        </p:tav>
                                      </p:tavLst>
                                    </p:anim>
                                    <p:anim calcmode="lin" valueType="num">
                                      <p:cBhvr>
                                        <p:cTn id="17" dur="5000"/>
                                        <p:tgtEl>
                                          <p:spTgt spid="7"/>
                                        </p:tgtEl>
                                        <p:attrNameLst>
                                          <p:attrName>ppt_y</p:attrName>
                                        </p:attrNameLst>
                                      </p:cBhvr>
                                      <p:tavLst>
                                        <p:tav tm="0">
                                          <p:val>
                                            <p:strVal val="ppt_y"/>
                                          </p:val>
                                        </p:tav>
                                        <p:tav tm="100000">
                                          <p:val>
                                            <p:strVal val="ppt_y+.1"/>
                                          </p:val>
                                        </p:tav>
                                      </p:tavLst>
                                    </p:anim>
                                    <p:set>
                                      <p:cBhvr>
                                        <p:cTn id="18" dur="1" fill="hold">
                                          <p:stCondLst>
                                            <p:cond delay="4999"/>
                                          </p:stCondLst>
                                        </p:cTn>
                                        <p:tgtEl>
                                          <p:spTgt spid="7"/>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camera.wav"/>
                                        </p:tgtEl>
                                      </p:cMediaNode>
                                    </p:audio>
                                  </p:subTnLst>
                                </p:cTn>
                              </p:par>
                              <p:par>
                                <p:cTn id="19" presetID="26" presetClass="emph" presetSubtype="0" repeatCount="indefinite" fill="hold" nodeType="withEffect">
                                  <p:stCondLst>
                                    <p:cond delay="3000"/>
                                  </p:stCondLst>
                                  <p:endCondLst>
                                    <p:cond evt="onNext" delay="0">
                                      <p:tgtEl>
                                        <p:sldTgt/>
                                      </p:tgtEl>
                                    </p:cond>
                                  </p:endCondLst>
                                  <p:childTnLst>
                                    <p:animEffect transition="out" filter="fade">
                                      <p:cBhvr>
                                        <p:cTn id="20" dur="2000" tmFilter="0, 0; .2, .5; .8, .5; 1, 0"/>
                                        <p:tgtEl>
                                          <p:spTgt spid="10"/>
                                        </p:tgtEl>
                                      </p:cBhvr>
                                    </p:animEffect>
                                    <p:animScale>
                                      <p:cBhvr>
                                        <p:cTn id="21" dur="1000" autoRev="1" fill="hold"/>
                                        <p:tgtEl>
                                          <p:spTgt spid="10"/>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2" name="camera.wav"/>
                                        </p:tgtEl>
                                      </p:cMediaNode>
                                    </p:audio>
                                  </p:subTnLst>
                                </p:cTn>
                              </p:par>
                              <p:par>
                                <p:cTn id="22" presetID="8" presetClass="emph" presetSubtype="0" repeatCount="indefinite" accel="400" decel="400" autoRev="1" fill="remove" nodeType="withEffect">
                                  <p:stCondLst>
                                    <p:cond delay="3500"/>
                                  </p:stCondLst>
                                  <p:endCondLst>
                                    <p:cond evt="onNext" delay="0">
                                      <p:tgtEl>
                                        <p:sldTgt/>
                                      </p:tgtEl>
                                    </p:cond>
                                  </p:endCondLst>
                                  <p:childTnLst>
                                    <p:animRot by="21600000">
                                      <p:cBhvr>
                                        <p:cTn id="23" dur="5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87708" y="596976"/>
            <a:ext cx="8911687" cy="1280890"/>
          </a:xfrm>
        </p:spPr>
        <p:txBody>
          <a:bodyPr/>
          <a:lstStyle/>
          <a:p>
            <a:r>
              <a:rPr lang="pt-BR" b="1" dirty="0">
                <a:solidFill>
                  <a:schemeClr val="tx1"/>
                </a:solidFill>
                <a:latin typeface="Bookman Old Style" panose="02050604050505020204" pitchFamily="18" charset="0"/>
              </a:rPr>
              <a:t>BREVE LOCALIZAÇÃO DO DISTRITO</a:t>
            </a:r>
            <a:endParaRPr lang="en-US" b="1" dirty="0">
              <a:solidFill>
                <a:schemeClr val="tx1"/>
              </a:solidFill>
            </a:endParaRPr>
          </a:p>
        </p:txBody>
      </p:sp>
      <p:sp>
        <p:nvSpPr>
          <p:cNvPr id="3" name="Espaço Reservado para Conteúdo 2"/>
          <p:cNvSpPr>
            <a:spLocks noGrp="1"/>
          </p:cNvSpPr>
          <p:nvPr>
            <p:ph idx="1"/>
          </p:nvPr>
        </p:nvSpPr>
        <p:spPr>
          <a:xfrm>
            <a:off x="1064526" y="1410267"/>
            <a:ext cx="10604310" cy="5008713"/>
          </a:xfrm>
        </p:spPr>
        <p:txBody>
          <a:bodyPr>
            <a:normAutofit fontScale="92500"/>
          </a:bodyPr>
          <a:lstStyle/>
          <a:p>
            <a:pPr marL="0" indent="0" algn="just">
              <a:lnSpc>
                <a:spcPct val="150000"/>
              </a:lnSpc>
              <a:buNone/>
            </a:pPr>
            <a:r>
              <a:rPr lang="pt-BR" sz="2200" dirty="0">
                <a:solidFill>
                  <a:schemeClr val="tx1">
                    <a:lumMod val="95000"/>
                    <a:lumOff val="5000"/>
                  </a:schemeClr>
                </a:solidFill>
                <a:latin typeface="Bookman Old Style" panose="02050604050505020204" pitchFamily="18" charset="0"/>
              </a:rPr>
              <a:t>O</a:t>
            </a:r>
            <a:r>
              <a:rPr lang="pt-BR" sz="2200" dirty="0" smtClean="0">
                <a:solidFill>
                  <a:schemeClr val="tx1">
                    <a:lumMod val="95000"/>
                    <a:lumOff val="5000"/>
                  </a:schemeClr>
                </a:solidFill>
                <a:latin typeface="Bookman Old Style" panose="02050604050505020204" pitchFamily="18" charset="0"/>
              </a:rPr>
              <a:t> distrito de Homoíne localiza-se na zona central da província de Inhambane e a oeste da capital provincial que dista cerca de 87km e tem como limites: </a:t>
            </a:r>
          </a:p>
          <a:p>
            <a:pPr algn="just">
              <a:lnSpc>
                <a:spcPct val="150000"/>
              </a:lnSpc>
            </a:pPr>
            <a:r>
              <a:rPr lang="pt-BR" sz="2200" dirty="0" smtClean="0">
                <a:solidFill>
                  <a:schemeClr val="tx1">
                    <a:lumMod val="95000"/>
                    <a:lumOff val="5000"/>
                  </a:schemeClr>
                </a:solidFill>
                <a:latin typeface="Bookman Old Style" panose="02050604050505020204" pitchFamily="18" charset="0"/>
              </a:rPr>
              <a:t>Norte: distrito de Funhalouro;</a:t>
            </a:r>
          </a:p>
          <a:p>
            <a:pPr algn="just">
              <a:lnSpc>
                <a:spcPct val="150000"/>
              </a:lnSpc>
            </a:pPr>
            <a:r>
              <a:rPr lang="pt-BR" sz="2200" dirty="0" smtClean="0">
                <a:solidFill>
                  <a:schemeClr val="tx1">
                    <a:lumMod val="95000"/>
                    <a:lumOff val="5000"/>
                  </a:schemeClr>
                </a:solidFill>
                <a:latin typeface="Bookman Old Style" panose="02050604050505020204" pitchFamily="18" charset="0"/>
              </a:rPr>
              <a:t>Sul: distrito de Jangamo;</a:t>
            </a:r>
          </a:p>
          <a:p>
            <a:pPr algn="just">
              <a:lnSpc>
                <a:spcPct val="150000"/>
              </a:lnSpc>
            </a:pPr>
            <a:r>
              <a:rPr lang="pt-BR" sz="2200" dirty="0" smtClean="0">
                <a:solidFill>
                  <a:schemeClr val="tx1">
                    <a:lumMod val="95000"/>
                    <a:lumOff val="5000"/>
                  </a:schemeClr>
                </a:solidFill>
                <a:latin typeface="Bookman Old Style" panose="02050604050505020204" pitchFamily="18" charset="0"/>
              </a:rPr>
              <a:t>Este: cidade da Maxixe;</a:t>
            </a:r>
          </a:p>
          <a:p>
            <a:pPr algn="just">
              <a:lnSpc>
                <a:spcPct val="150000"/>
              </a:lnSpc>
            </a:pPr>
            <a:r>
              <a:rPr lang="pt-BR" sz="2200" dirty="0" smtClean="0">
                <a:solidFill>
                  <a:schemeClr val="tx1">
                    <a:lumMod val="95000"/>
                    <a:lumOff val="5000"/>
                  </a:schemeClr>
                </a:solidFill>
                <a:latin typeface="Bookman Old Style" panose="02050604050505020204" pitchFamily="18" charset="0"/>
              </a:rPr>
              <a:t>Oeste: distrito de Panda e</a:t>
            </a:r>
          </a:p>
          <a:p>
            <a:pPr algn="just">
              <a:lnSpc>
                <a:spcPct val="150000"/>
              </a:lnSpc>
            </a:pPr>
            <a:r>
              <a:rPr lang="pt-BR" sz="2200" dirty="0" smtClean="0">
                <a:solidFill>
                  <a:schemeClr val="tx1">
                    <a:lumMod val="95000"/>
                    <a:lumOff val="5000"/>
                  </a:schemeClr>
                </a:solidFill>
                <a:latin typeface="Bookman Old Style" panose="02050604050505020204" pitchFamily="18" charset="0"/>
              </a:rPr>
              <a:t>Nordeste: distrito de Morrumbene </a:t>
            </a:r>
          </a:p>
          <a:p>
            <a:pPr marL="0" indent="0" algn="just">
              <a:lnSpc>
                <a:spcPct val="150000"/>
              </a:lnSpc>
              <a:buNone/>
            </a:pPr>
            <a:r>
              <a:rPr lang="pt-BR" sz="2200" dirty="0" smtClean="0">
                <a:solidFill>
                  <a:schemeClr val="tx1">
                    <a:lumMod val="95000"/>
                    <a:lumOff val="5000"/>
                  </a:schemeClr>
                </a:solidFill>
                <a:latin typeface="Bookman Old Style" panose="02050604050505020204" pitchFamily="18" charset="0"/>
              </a:rPr>
              <a:t>O distrito </a:t>
            </a:r>
            <a:r>
              <a:rPr lang="pt-BR" sz="2200" dirty="0" smtClean="0">
                <a:solidFill>
                  <a:schemeClr val="tx1">
                    <a:lumMod val="95000"/>
                    <a:lumOff val="5000"/>
                  </a:schemeClr>
                </a:solidFill>
                <a:latin typeface="Bookman Old Style" panose="02050604050505020204" pitchFamily="18" charset="0"/>
              </a:rPr>
              <a:t>tem </a:t>
            </a:r>
            <a:r>
              <a:rPr lang="pt-BR" sz="2200" dirty="0" smtClean="0">
                <a:solidFill>
                  <a:schemeClr val="tx1">
                    <a:lumMod val="95000"/>
                    <a:lumOff val="5000"/>
                  </a:schemeClr>
                </a:solidFill>
                <a:latin typeface="Bookman Old Style" panose="02050604050505020204" pitchFamily="18" charset="0"/>
              </a:rPr>
              <a:t>uma população estimada em </a:t>
            </a:r>
            <a:r>
              <a:rPr lang="pt-BR" sz="2200" dirty="0">
                <a:solidFill>
                  <a:schemeClr val="tx1">
                    <a:lumMod val="95000"/>
                    <a:lumOff val="5000"/>
                  </a:schemeClr>
                </a:solidFill>
                <a:latin typeface="Bookman Old Style" panose="02050604050505020204" pitchFamily="18" charset="0"/>
              </a:rPr>
              <a:t>129,729 hab. projectada </a:t>
            </a:r>
            <a:r>
              <a:rPr lang="pt-BR" sz="2200" dirty="0" smtClean="0">
                <a:solidFill>
                  <a:schemeClr val="tx1">
                    <a:lumMod val="95000"/>
                    <a:lumOff val="5000"/>
                  </a:schemeClr>
                </a:solidFill>
                <a:latin typeface="Bookman Old Style" panose="02050604050505020204" pitchFamily="18" charset="0"/>
              </a:rPr>
              <a:t>a partir do senso 2007 </a:t>
            </a:r>
            <a:r>
              <a:rPr lang="pt-BR" sz="2200" dirty="0" smtClean="0">
                <a:solidFill>
                  <a:schemeClr val="tx1">
                    <a:lumMod val="95000"/>
                    <a:lumOff val="5000"/>
                  </a:schemeClr>
                </a:solidFill>
                <a:latin typeface="Bookman Old Style" panose="02050604050505020204" pitchFamily="18" charset="0"/>
              </a:rPr>
              <a:t>e com </a:t>
            </a:r>
            <a:r>
              <a:rPr lang="pt-BR" sz="2200" dirty="0" smtClean="0">
                <a:solidFill>
                  <a:schemeClr val="tx1">
                    <a:lumMod val="95000"/>
                    <a:lumOff val="5000"/>
                  </a:schemeClr>
                </a:solidFill>
                <a:latin typeface="Bookman Old Style" panose="02050604050505020204" pitchFamily="18" charset="0"/>
              </a:rPr>
              <a:t>uma superfície de 2100 </a:t>
            </a:r>
            <a:r>
              <a:rPr lang="pt-BR" sz="2200" dirty="0">
                <a:solidFill>
                  <a:schemeClr val="tx1">
                    <a:lumMod val="95000"/>
                    <a:lumOff val="5000"/>
                  </a:schemeClr>
                </a:solidFill>
                <a:latin typeface="Bookman Old Style" panose="02050604050505020204" pitchFamily="18" charset="0"/>
              </a:rPr>
              <a:t>Km</a:t>
            </a:r>
            <a:r>
              <a:rPr lang="pt-BR" sz="2200" baseline="30000" dirty="0">
                <a:solidFill>
                  <a:schemeClr val="tx1">
                    <a:lumMod val="95000"/>
                    <a:lumOff val="5000"/>
                  </a:schemeClr>
                </a:solidFill>
                <a:latin typeface="Bookman Old Style" panose="02050604050505020204" pitchFamily="18" charset="0"/>
              </a:rPr>
              <a:t>2</a:t>
            </a:r>
            <a:endParaRPr lang="pt-BR" sz="2200" dirty="0" smtClean="0">
              <a:solidFill>
                <a:schemeClr val="tx1">
                  <a:lumMod val="95000"/>
                  <a:lumOff val="5000"/>
                </a:schemeClr>
              </a:solidFill>
              <a:latin typeface="Bookman Old Style" panose="02050604050505020204" pitchFamily="18" charset="0"/>
            </a:endParaRPr>
          </a:p>
          <a:p>
            <a:pPr algn="just"/>
            <a:endParaRPr lang="pt-BR" dirty="0" smtClean="0">
              <a:latin typeface="Bookman Old Style" panose="02050604050505020204" pitchFamily="18" charset="0"/>
            </a:endParaRPr>
          </a:p>
          <a:p>
            <a:pPr algn="just"/>
            <a:endParaRPr lang="en-US" dirty="0">
              <a:latin typeface="Bookman Old Style" panose="02050604050505020204" pitchFamily="18" charset="0"/>
            </a:endParaRPr>
          </a:p>
        </p:txBody>
      </p:sp>
      <p:sp>
        <p:nvSpPr>
          <p:cNvPr id="4" name="Espaço Reservado para Data 3"/>
          <p:cNvSpPr>
            <a:spLocks noGrp="1"/>
          </p:cNvSpPr>
          <p:nvPr>
            <p:ph type="dt" sz="half" idx="10"/>
          </p:nvPr>
        </p:nvSpPr>
        <p:spPr>
          <a:xfrm>
            <a:off x="10249597" y="6418980"/>
            <a:ext cx="1146283" cy="370396"/>
          </a:xfrm>
        </p:spPr>
        <p:txBody>
          <a:bodyPr/>
          <a:lstStyle/>
          <a:p>
            <a:fld id="{44721005-AA17-4F8F-B6D2-B04706050717}" type="datetime1">
              <a:rPr lang="pt-BR" smtClean="0">
                <a:solidFill>
                  <a:prstClr val="black">
                    <a:tint val="75000"/>
                  </a:prstClr>
                </a:solidFill>
              </a:rPr>
              <a:pPr/>
              <a:t>01/05/2016</a:t>
            </a:fld>
            <a:endParaRPr lang="en-US" dirty="0">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26F48D7-CE10-4B94-8C7C-270994C3B4F6}" type="slidenum">
              <a:rPr lang="en-US" smtClean="0"/>
              <a:pPr/>
              <a:t>2</a:t>
            </a:fld>
            <a:endParaRPr lang="en-US"/>
          </a:p>
        </p:txBody>
      </p:sp>
    </p:spTree>
    <p:extLst>
      <p:ext uri="{BB962C8B-B14F-4D97-AF65-F5344CB8AC3E}">
        <p14:creationId xmlns:p14="http://schemas.microsoft.com/office/powerpoint/2010/main" val="1362821932"/>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56020" y="597925"/>
            <a:ext cx="8911687" cy="1280890"/>
          </a:xfrm>
        </p:spPr>
        <p:txBody>
          <a:bodyPr/>
          <a:lstStyle/>
          <a:p>
            <a:r>
              <a:rPr lang="pt-BR" b="1" dirty="0" smtClean="0">
                <a:solidFill>
                  <a:schemeClr val="tx1"/>
                </a:solidFill>
                <a:latin typeface="Bookman Old Style" panose="02050604050505020204" pitchFamily="18" charset="0"/>
              </a:rPr>
              <a:t>Rede sanitária </a:t>
            </a:r>
            <a:endParaRPr lang="en-US" b="1" dirty="0">
              <a:solidFill>
                <a:schemeClr val="tx1"/>
              </a:solidFill>
              <a:latin typeface="Bookman Old Style" panose="02050604050505020204" pitchFamily="18" charset="0"/>
            </a:endParaRPr>
          </a:p>
        </p:txBody>
      </p:sp>
      <p:sp>
        <p:nvSpPr>
          <p:cNvPr id="3" name="Espaço Reservado para Conteúdo 2"/>
          <p:cNvSpPr>
            <a:spLocks noGrp="1"/>
          </p:cNvSpPr>
          <p:nvPr>
            <p:ph idx="1"/>
          </p:nvPr>
        </p:nvSpPr>
        <p:spPr>
          <a:xfrm>
            <a:off x="1311579" y="1152907"/>
            <a:ext cx="10385496" cy="5177000"/>
          </a:xfrm>
        </p:spPr>
        <p:txBody>
          <a:bodyPr/>
          <a:lstStyle/>
          <a:p>
            <a:pPr marL="0" indent="0">
              <a:buNone/>
            </a:pPr>
            <a:r>
              <a:rPr lang="pt-BR" sz="2400" dirty="0" smtClean="0">
                <a:solidFill>
                  <a:schemeClr val="tx1"/>
                </a:solidFill>
                <a:latin typeface="Bookman Old Style" panose="02050604050505020204" pitchFamily="18" charset="0"/>
              </a:rPr>
              <a:t>O distrito possui no seu total 13 Unidades sanitárias:</a:t>
            </a:r>
          </a:p>
          <a:p>
            <a:endParaRPr lang="en-US" dirty="0">
              <a:solidFill>
                <a:schemeClr val="tx1"/>
              </a:solidFill>
              <a:latin typeface="Bookman Old Style" panose="02050604050505020204" pitchFamily="18" charset="0"/>
            </a:endParaRPr>
          </a:p>
        </p:txBody>
      </p:sp>
      <p:sp>
        <p:nvSpPr>
          <p:cNvPr id="6" name="Espaço Reservado para Número de Slide 5"/>
          <p:cNvSpPr>
            <a:spLocks noGrp="1"/>
          </p:cNvSpPr>
          <p:nvPr>
            <p:ph type="sldNum" sz="quarter" idx="12"/>
          </p:nvPr>
        </p:nvSpPr>
        <p:spPr/>
        <p:txBody>
          <a:bodyPr/>
          <a:lstStyle/>
          <a:p>
            <a:fld id="{F26F48D7-CE10-4B94-8C7C-270994C3B4F6}" type="slidenum">
              <a:rPr lang="en-US" smtClean="0"/>
              <a:pPr/>
              <a:t>3</a:t>
            </a:fld>
            <a:endParaRPr lang="en-US"/>
          </a:p>
        </p:txBody>
      </p:sp>
      <p:graphicFrame>
        <p:nvGraphicFramePr>
          <p:cNvPr id="8" name="Tabela 7"/>
          <p:cNvGraphicFramePr>
            <a:graphicFrameLocks noGrp="1"/>
          </p:cNvGraphicFramePr>
          <p:nvPr>
            <p:extLst>
              <p:ext uri="{D42A27DB-BD31-4B8C-83A1-F6EECF244321}">
                <p14:modId xmlns:p14="http://schemas.microsoft.com/office/powerpoint/2010/main" val="2921779170"/>
              </p:ext>
            </p:extLst>
          </p:nvPr>
        </p:nvGraphicFramePr>
        <p:xfrm>
          <a:off x="859809" y="1574392"/>
          <a:ext cx="10385947" cy="5120640"/>
        </p:xfrm>
        <a:graphic>
          <a:graphicData uri="http://schemas.openxmlformats.org/drawingml/2006/table">
            <a:tbl>
              <a:tblPr firstRow="1" bandRow="1">
                <a:tableStyleId>{5C22544A-7EE6-4342-B048-85BDC9FD1C3A}</a:tableStyleId>
              </a:tblPr>
              <a:tblGrid>
                <a:gridCol w="1981562"/>
                <a:gridCol w="6226676"/>
                <a:gridCol w="2177709"/>
              </a:tblGrid>
              <a:tr h="355467">
                <a:tc>
                  <a:txBody>
                    <a:bodyPr/>
                    <a:lstStyle/>
                    <a:p>
                      <a:r>
                        <a:rPr lang="pt-BR" dirty="0" smtClean="0">
                          <a:latin typeface="Bookman Old Style" panose="02050604050505020204" pitchFamily="18" charset="0"/>
                        </a:rPr>
                        <a:t>N</a:t>
                      </a:r>
                      <a:r>
                        <a:rPr lang="pt-BR" baseline="0" dirty="0" smtClean="0">
                          <a:latin typeface="Bookman Old Style" panose="02050604050505020204" pitchFamily="18" charset="0"/>
                        </a:rPr>
                        <a:t>ᵒ </a:t>
                      </a:r>
                      <a:r>
                        <a:rPr lang="pt-BR" dirty="0" smtClean="0">
                          <a:latin typeface="Bookman Old Style" panose="02050604050505020204" pitchFamily="18" charset="0"/>
                        </a:rPr>
                        <a:t> ordem</a:t>
                      </a:r>
                      <a:endParaRPr lang="en-US" dirty="0">
                        <a:latin typeface="Bookman Old Style" panose="02050604050505020204" pitchFamily="18" charset="0"/>
                      </a:endParaRPr>
                    </a:p>
                  </a:txBody>
                  <a:tcPr/>
                </a:tc>
                <a:tc>
                  <a:txBody>
                    <a:bodyPr/>
                    <a:lstStyle/>
                    <a:p>
                      <a:r>
                        <a:rPr lang="pt-BR" dirty="0" smtClean="0">
                          <a:latin typeface="Bookman Old Style" panose="02050604050505020204" pitchFamily="18" charset="0"/>
                        </a:rPr>
                        <a:t>Unidade</a:t>
                      </a:r>
                      <a:r>
                        <a:rPr lang="pt-BR" baseline="0" dirty="0" smtClean="0">
                          <a:latin typeface="Bookman Old Style" panose="02050604050505020204" pitchFamily="18" charset="0"/>
                        </a:rPr>
                        <a:t> Sanitária</a:t>
                      </a:r>
                      <a:endParaRPr lang="en-US" dirty="0">
                        <a:latin typeface="Bookman Old Style" panose="02050604050505020204" pitchFamily="18" charset="0"/>
                      </a:endParaRPr>
                    </a:p>
                  </a:txBody>
                  <a:tcPr/>
                </a:tc>
                <a:tc>
                  <a:txBody>
                    <a:bodyPr/>
                    <a:lstStyle/>
                    <a:p>
                      <a:r>
                        <a:rPr lang="pt-BR" dirty="0" smtClean="0">
                          <a:latin typeface="Bookman Old Style" panose="02050604050505020204" pitchFamily="18" charset="0"/>
                        </a:rPr>
                        <a:t> Tipo </a:t>
                      </a:r>
                      <a:endParaRPr lang="en-US" dirty="0">
                        <a:latin typeface="Bookman Old Style" panose="02050604050505020204" pitchFamily="18" charset="0"/>
                      </a:endParaRPr>
                    </a:p>
                  </a:txBody>
                  <a:tcPr/>
                </a:tc>
              </a:tr>
              <a:tr h="355467">
                <a:tc>
                  <a:txBody>
                    <a:bodyPr/>
                    <a:lstStyle/>
                    <a:p>
                      <a:r>
                        <a:rPr lang="pt-BR" dirty="0" smtClean="0">
                          <a:latin typeface="Bookman Old Style" panose="02050604050505020204" pitchFamily="18" charset="0"/>
                        </a:rPr>
                        <a:t>1</a:t>
                      </a:r>
                      <a:endParaRPr lang="en-US" dirty="0">
                        <a:latin typeface="Bookman Old Style" panose="02050604050505020204" pitchFamily="18" charset="0"/>
                      </a:endParaRPr>
                    </a:p>
                  </a:txBody>
                  <a:tcPr/>
                </a:tc>
                <a:tc>
                  <a:txBody>
                    <a:bodyPr/>
                    <a:lstStyle/>
                    <a:p>
                      <a:r>
                        <a:rPr lang="pt-BR" dirty="0" smtClean="0">
                          <a:latin typeface="Bookman Old Style" panose="02050604050505020204" pitchFamily="18" charset="0"/>
                        </a:rPr>
                        <a:t>Centro de Saúde de </a:t>
                      </a:r>
                      <a:r>
                        <a:rPr lang="pt-BR" i="1" dirty="0" smtClean="0">
                          <a:latin typeface="Bookman Old Style" panose="02050604050505020204" pitchFamily="18" charset="0"/>
                        </a:rPr>
                        <a:t>Homoíne</a:t>
                      </a:r>
                      <a:r>
                        <a:rPr lang="pt-BR" dirty="0" smtClean="0">
                          <a:latin typeface="Bookman Old Style" panose="02050604050505020204" pitchFamily="18" charset="0"/>
                        </a:rPr>
                        <a:t> (Sede)</a:t>
                      </a:r>
                      <a:endParaRPr lang="en-US" dirty="0">
                        <a:latin typeface="Bookman Old Style" panose="02050604050505020204" pitchFamily="18" charset="0"/>
                      </a:endParaRPr>
                    </a:p>
                  </a:txBody>
                  <a:tcPr/>
                </a:tc>
                <a:tc>
                  <a:txBody>
                    <a:bodyPr/>
                    <a:lstStyle/>
                    <a:p>
                      <a:r>
                        <a:rPr lang="pt-BR" dirty="0" smtClean="0">
                          <a:latin typeface="Bookman Old Style" panose="02050604050505020204" pitchFamily="18" charset="0"/>
                        </a:rPr>
                        <a:t>I</a:t>
                      </a:r>
                      <a:endParaRPr lang="en-US" dirty="0">
                        <a:latin typeface="Bookman Old Style" panose="02050604050505020204" pitchFamily="18" charset="0"/>
                      </a:endParaRPr>
                    </a:p>
                  </a:txBody>
                  <a:tcPr/>
                </a:tc>
              </a:tr>
              <a:tr h="355467">
                <a:tc>
                  <a:txBody>
                    <a:bodyPr/>
                    <a:lstStyle/>
                    <a:p>
                      <a:r>
                        <a:rPr lang="pt-BR" dirty="0" smtClean="0">
                          <a:latin typeface="Bookman Old Style" panose="02050604050505020204" pitchFamily="18" charset="0"/>
                        </a:rPr>
                        <a:t>2</a:t>
                      </a:r>
                      <a:endParaRPr lang="en-US" dirty="0">
                        <a:latin typeface="Bookman Old Style" panose="02050604050505020204" pitchFamily="18" charset="0"/>
                      </a:endParaRPr>
                    </a:p>
                  </a:txBody>
                  <a:tcPr/>
                </a:tc>
                <a:tc>
                  <a:txBody>
                    <a:bodyPr/>
                    <a:lstStyle/>
                    <a:p>
                      <a:r>
                        <a:rPr lang="pt-BR" dirty="0" smtClean="0">
                          <a:latin typeface="Bookman Old Style" panose="02050604050505020204" pitchFamily="18" charset="0"/>
                        </a:rPr>
                        <a:t>Centro de Saúde de </a:t>
                      </a:r>
                      <a:r>
                        <a:rPr lang="pt-BR" i="1" dirty="0" smtClean="0">
                          <a:latin typeface="Bookman Old Style" panose="02050604050505020204" pitchFamily="18" charset="0"/>
                        </a:rPr>
                        <a:t>Maganda</a:t>
                      </a:r>
                      <a:r>
                        <a:rPr lang="pt-BR" dirty="0" smtClean="0">
                          <a:latin typeface="Bookman Old Style" panose="02050604050505020204" pitchFamily="18" charset="0"/>
                        </a:rPr>
                        <a:t> </a:t>
                      </a:r>
                      <a:endParaRPr lang="en-US" dirty="0">
                        <a:latin typeface="Bookman Old Style" panose="02050604050505020204" pitchFamily="18" charset="0"/>
                      </a:endParaRPr>
                    </a:p>
                  </a:txBody>
                  <a:tcPr/>
                </a:tc>
                <a:tc>
                  <a:txBody>
                    <a:bodyPr/>
                    <a:lstStyle/>
                    <a:p>
                      <a:r>
                        <a:rPr lang="pt-BR" dirty="0" smtClean="0">
                          <a:latin typeface="Bookman Old Style" panose="02050604050505020204" pitchFamily="18" charset="0"/>
                        </a:rPr>
                        <a:t>II</a:t>
                      </a:r>
                      <a:endParaRPr lang="en-US" dirty="0">
                        <a:latin typeface="Bookman Old Style" panose="02050604050505020204" pitchFamily="18" charset="0"/>
                      </a:endParaRPr>
                    </a:p>
                  </a:txBody>
                  <a:tcPr/>
                </a:tc>
              </a:tr>
              <a:tr h="355467">
                <a:tc>
                  <a:txBody>
                    <a:bodyPr/>
                    <a:lstStyle/>
                    <a:p>
                      <a:r>
                        <a:rPr lang="pt-BR" dirty="0" smtClean="0">
                          <a:latin typeface="Bookman Old Style" panose="02050604050505020204" pitchFamily="18" charset="0"/>
                        </a:rPr>
                        <a:t>3</a:t>
                      </a:r>
                      <a:endParaRPr lang="en-US" dirty="0">
                        <a:latin typeface="Bookman Old Style" panose="02050604050505020204" pitchFamily="18" charset="0"/>
                      </a:endParaRPr>
                    </a:p>
                  </a:txBody>
                  <a:tcPr/>
                </a:tc>
                <a:tc>
                  <a:txBody>
                    <a:bodyPr/>
                    <a:lstStyle/>
                    <a:p>
                      <a:r>
                        <a:rPr lang="pt-BR" dirty="0" smtClean="0">
                          <a:latin typeface="Bookman Old Style" panose="02050604050505020204" pitchFamily="18" charset="0"/>
                        </a:rPr>
                        <a:t>Centro de Saúde de </a:t>
                      </a:r>
                      <a:r>
                        <a:rPr lang="pt-BR" i="1" dirty="0" smtClean="0">
                          <a:latin typeface="Bookman Old Style" panose="02050604050505020204" pitchFamily="18" charset="0"/>
                        </a:rPr>
                        <a:t>Chinjinguir </a:t>
                      </a:r>
                      <a:endParaRPr lang="en-US" i="1" dirty="0">
                        <a:latin typeface="Bookman Old Style" panose="02050604050505020204" pitchFamily="18" charset="0"/>
                      </a:endParaRPr>
                    </a:p>
                  </a:txBody>
                  <a:tcPr/>
                </a:tc>
                <a:tc>
                  <a:txBody>
                    <a:bodyPr/>
                    <a:lstStyle/>
                    <a:p>
                      <a:r>
                        <a:rPr lang="pt-BR" dirty="0" smtClean="0">
                          <a:latin typeface="Bookman Old Style" panose="02050604050505020204" pitchFamily="18" charset="0"/>
                        </a:rPr>
                        <a:t>II</a:t>
                      </a:r>
                      <a:endParaRPr lang="en-US" dirty="0">
                        <a:latin typeface="Bookman Old Style" panose="02050604050505020204" pitchFamily="18" charset="0"/>
                      </a:endParaRPr>
                    </a:p>
                  </a:txBody>
                  <a:tcPr/>
                </a:tc>
              </a:tr>
              <a:tr h="355467">
                <a:tc>
                  <a:txBody>
                    <a:bodyPr/>
                    <a:lstStyle/>
                    <a:p>
                      <a:r>
                        <a:rPr lang="pt-BR" dirty="0" smtClean="0">
                          <a:latin typeface="Bookman Old Style" panose="02050604050505020204" pitchFamily="18" charset="0"/>
                        </a:rPr>
                        <a:t>4</a:t>
                      </a:r>
                      <a:endParaRPr lang="en-US" dirty="0">
                        <a:latin typeface="Bookman Old Style" panose="02050604050505020204" pitchFamily="18" charset="0"/>
                      </a:endParaRPr>
                    </a:p>
                  </a:txBody>
                  <a:tcPr/>
                </a:tc>
                <a:tc>
                  <a:txBody>
                    <a:bodyPr/>
                    <a:lstStyle/>
                    <a:p>
                      <a:r>
                        <a:rPr lang="pt-BR" dirty="0" smtClean="0">
                          <a:latin typeface="Bookman Old Style" panose="02050604050505020204" pitchFamily="18" charset="0"/>
                        </a:rPr>
                        <a:t>Centro de Saúde de </a:t>
                      </a:r>
                      <a:r>
                        <a:rPr lang="pt-BR" i="1" dirty="0" smtClean="0">
                          <a:latin typeface="Bookman Old Style" panose="02050604050505020204" pitchFamily="18" charset="0"/>
                        </a:rPr>
                        <a:t>Marreng</a:t>
                      </a:r>
                      <a:r>
                        <a:rPr lang="pt-BR" dirty="0" smtClean="0">
                          <a:latin typeface="Bookman Old Style" panose="02050604050505020204" pitchFamily="18" charset="0"/>
                        </a:rPr>
                        <a:t>o</a:t>
                      </a:r>
                      <a:endParaRPr lang="en-US" dirty="0">
                        <a:latin typeface="Bookman Old Style" panose="02050604050505020204" pitchFamily="18" charset="0"/>
                      </a:endParaRPr>
                    </a:p>
                  </a:txBody>
                  <a:tcPr/>
                </a:tc>
                <a:tc>
                  <a:txBody>
                    <a:bodyPr/>
                    <a:lstStyle/>
                    <a:p>
                      <a:r>
                        <a:rPr lang="pt-BR" dirty="0" smtClean="0">
                          <a:latin typeface="Bookman Old Style" panose="02050604050505020204" pitchFamily="18" charset="0"/>
                        </a:rPr>
                        <a:t>II</a:t>
                      </a:r>
                      <a:endParaRPr lang="en-US" dirty="0">
                        <a:latin typeface="Bookman Old Style" panose="02050604050505020204" pitchFamily="18" charset="0"/>
                      </a:endParaRPr>
                    </a:p>
                  </a:txBody>
                  <a:tcPr/>
                </a:tc>
              </a:tr>
              <a:tr h="355467">
                <a:tc>
                  <a:txBody>
                    <a:bodyPr/>
                    <a:lstStyle/>
                    <a:p>
                      <a:r>
                        <a:rPr lang="pt-BR" dirty="0" smtClean="0">
                          <a:latin typeface="Bookman Old Style" panose="02050604050505020204" pitchFamily="18" charset="0"/>
                        </a:rPr>
                        <a:t>5</a:t>
                      </a:r>
                      <a:endParaRPr lang="en-US" dirty="0">
                        <a:latin typeface="Bookman Old Style" panose="02050604050505020204" pitchFamily="18" charset="0"/>
                      </a:endParaRPr>
                    </a:p>
                  </a:txBody>
                  <a:tcPr/>
                </a:tc>
                <a:tc>
                  <a:txBody>
                    <a:bodyPr/>
                    <a:lstStyle/>
                    <a:p>
                      <a:r>
                        <a:rPr lang="pt-BR" dirty="0" smtClean="0">
                          <a:latin typeface="Bookman Old Style" panose="02050604050505020204" pitchFamily="18" charset="0"/>
                        </a:rPr>
                        <a:t>Centro de Saúde</a:t>
                      </a:r>
                      <a:r>
                        <a:rPr lang="pt-BR" baseline="0" dirty="0" smtClean="0">
                          <a:latin typeface="Bookman Old Style" panose="02050604050505020204" pitchFamily="18" charset="0"/>
                        </a:rPr>
                        <a:t> de </a:t>
                      </a:r>
                      <a:r>
                        <a:rPr lang="pt-BR" i="1" baseline="0" dirty="0" smtClean="0">
                          <a:latin typeface="Bookman Old Style" panose="02050604050505020204" pitchFamily="18" charset="0"/>
                        </a:rPr>
                        <a:t>Mafuiane </a:t>
                      </a:r>
                      <a:endParaRPr lang="en-US" i="1" dirty="0">
                        <a:latin typeface="Bookman Old Style" panose="02050604050505020204" pitchFamily="18" charset="0"/>
                      </a:endParaRPr>
                    </a:p>
                  </a:txBody>
                  <a:tcPr/>
                </a:tc>
                <a:tc>
                  <a:txBody>
                    <a:bodyPr/>
                    <a:lstStyle/>
                    <a:p>
                      <a:r>
                        <a:rPr lang="pt-BR" dirty="0" smtClean="0">
                          <a:latin typeface="Bookman Old Style" panose="02050604050505020204" pitchFamily="18" charset="0"/>
                        </a:rPr>
                        <a:t>II</a:t>
                      </a:r>
                      <a:endParaRPr lang="en-US" dirty="0">
                        <a:latin typeface="Bookman Old Style" panose="02050604050505020204" pitchFamily="18" charset="0"/>
                      </a:endParaRPr>
                    </a:p>
                  </a:txBody>
                  <a:tcPr/>
                </a:tc>
              </a:tr>
              <a:tr h="355467">
                <a:tc>
                  <a:txBody>
                    <a:bodyPr/>
                    <a:lstStyle/>
                    <a:p>
                      <a:r>
                        <a:rPr lang="pt-BR" dirty="0" smtClean="0">
                          <a:latin typeface="Bookman Old Style" panose="02050604050505020204" pitchFamily="18" charset="0"/>
                        </a:rPr>
                        <a:t>6</a:t>
                      </a:r>
                      <a:endParaRPr lang="en-US" dirty="0">
                        <a:latin typeface="Bookman Old Style" panose="02050604050505020204" pitchFamily="18" charset="0"/>
                      </a:endParaRPr>
                    </a:p>
                  </a:txBody>
                  <a:tcPr/>
                </a:tc>
                <a:tc>
                  <a:txBody>
                    <a:bodyPr/>
                    <a:lstStyle/>
                    <a:p>
                      <a:r>
                        <a:rPr lang="pt-BR" dirty="0" smtClean="0">
                          <a:latin typeface="Bookman Old Style" panose="02050604050505020204" pitchFamily="18" charset="0"/>
                        </a:rPr>
                        <a:t>Posto de saúde </a:t>
                      </a:r>
                      <a:r>
                        <a:rPr lang="pt-BR" i="1" dirty="0" smtClean="0">
                          <a:latin typeface="Bookman Old Style" panose="02050604050505020204" pitchFamily="18" charset="0"/>
                        </a:rPr>
                        <a:t>Inhamussua </a:t>
                      </a:r>
                      <a:endParaRPr lang="en-US" i="1" dirty="0">
                        <a:latin typeface="Bookman Old Style" panose="02050604050505020204" pitchFamily="18" charset="0"/>
                      </a:endParaRPr>
                    </a:p>
                  </a:txBody>
                  <a:tcPr/>
                </a:tc>
                <a:tc>
                  <a:txBody>
                    <a:bodyPr/>
                    <a:lstStyle/>
                    <a:p>
                      <a:r>
                        <a:rPr lang="pt-BR" dirty="0" smtClean="0">
                          <a:latin typeface="Bookman Old Style" panose="02050604050505020204" pitchFamily="18" charset="0"/>
                        </a:rPr>
                        <a:t>III</a:t>
                      </a:r>
                      <a:endParaRPr lang="en-US" dirty="0">
                        <a:latin typeface="Bookman Old Style" panose="02050604050505020204" pitchFamily="18" charset="0"/>
                      </a:endParaRPr>
                    </a:p>
                  </a:txBody>
                  <a:tcPr/>
                </a:tc>
              </a:tr>
              <a:tr h="355467">
                <a:tc>
                  <a:txBody>
                    <a:bodyPr/>
                    <a:lstStyle/>
                    <a:p>
                      <a:r>
                        <a:rPr lang="pt-BR" dirty="0" smtClean="0">
                          <a:latin typeface="Bookman Old Style" panose="02050604050505020204" pitchFamily="18" charset="0"/>
                        </a:rPr>
                        <a:t>7</a:t>
                      </a:r>
                      <a:endParaRPr lang="en-US" dirty="0">
                        <a:latin typeface="Bookman Old Style" panose="02050604050505020204" pitchFamily="18" charset="0"/>
                      </a:endParaRPr>
                    </a:p>
                  </a:txBody>
                  <a:tcPr/>
                </a:tc>
                <a:tc>
                  <a:txBody>
                    <a:bodyPr/>
                    <a:lstStyle/>
                    <a:p>
                      <a:r>
                        <a:rPr lang="pt-BR" dirty="0" smtClean="0">
                          <a:latin typeface="Bookman Old Style" panose="02050604050505020204" pitchFamily="18" charset="0"/>
                        </a:rPr>
                        <a:t>Posto de saúde </a:t>
                      </a:r>
                      <a:r>
                        <a:rPr lang="pt-BR" i="1" dirty="0" smtClean="0">
                          <a:latin typeface="Bookman Old Style" panose="02050604050505020204" pitchFamily="18" charset="0"/>
                        </a:rPr>
                        <a:t>Madumo </a:t>
                      </a:r>
                      <a:endParaRPr lang="en-US" i="1" dirty="0">
                        <a:latin typeface="Bookman Old Style" panose="02050604050505020204" pitchFamily="18" charset="0"/>
                      </a:endParaRPr>
                    </a:p>
                  </a:txBody>
                  <a:tcPr/>
                </a:tc>
                <a:tc>
                  <a:txBody>
                    <a:bodyPr/>
                    <a:lstStyle/>
                    <a:p>
                      <a:r>
                        <a:rPr lang="pt-BR" dirty="0" smtClean="0">
                          <a:latin typeface="Bookman Old Style" panose="02050604050505020204" pitchFamily="18" charset="0"/>
                        </a:rPr>
                        <a:t>III</a:t>
                      </a:r>
                      <a:endParaRPr lang="en-US" dirty="0">
                        <a:latin typeface="Bookman Old Style" panose="02050604050505020204" pitchFamily="18" charset="0"/>
                      </a:endParaRPr>
                    </a:p>
                  </a:txBody>
                  <a:tcPr/>
                </a:tc>
              </a:tr>
              <a:tr h="355467">
                <a:tc>
                  <a:txBody>
                    <a:bodyPr/>
                    <a:lstStyle/>
                    <a:p>
                      <a:r>
                        <a:rPr lang="pt-BR" dirty="0" smtClean="0">
                          <a:latin typeface="Bookman Old Style" panose="02050604050505020204" pitchFamily="18" charset="0"/>
                        </a:rPr>
                        <a:t>8</a:t>
                      </a:r>
                      <a:endParaRPr lang="en-US" dirty="0">
                        <a:latin typeface="Bookman Old Style" panose="02050604050505020204" pitchFamily="18" charset="0"/>
                      </a:endParaRPr>
                    </a:p>
                  </a:txBody>
                  <a:tcPr/>
                </a:tc>
                <a:tc>
                  <a:txBody>
                    <a:bodyPr/>
                    <a:lstStyle/>
                    <a:p>
                      <a:r>
                        <a:rPr lang="pt-BR" dirty="0" smtClean="0">
                          <a:latin typeface="Bookman Old Style" panose="02050604050505020204" pitchFamily="18" charset="0"/>
                        </a:rPr>
                        <a:t>Centro de saúde de</a:t>
                      </a:r>
                      <a:r>
                        <a:rPr lang="pt-BR" baseline="0" dirty="0" smtClean="0">
                          <a:latin typeface="Bookman Old Style" panose="02050604050505020204" pitchFamily="18" charset="0"/>
                        </a:rPr>
                        <a:t> </a:t>
                      </a:r>
                      <a:r>
                        <a:rPr lang="pt-BR" i="1" baseline="0" dirty="0" smtClean="0">
                          <a:latin typeface="Bookman Old Style" panose="02050604050505020204" pitchFamily="18" charset="0"/>
                        </a:rPr>
                        <a:t>Pembe </a:t>
                      </a:r>
                      <a:endParaRPr lang="en-US" i="1" dirty="0">
                        <a:latin typeface="Bookman Old Style" panose="02050604050505020204" pitchFamily="18" charset="0"/>
                      </a:endParaRPr>
                    </a:p>
                  </a:txBody>
                  <a:tcPr/>
                </a:tc>
                <a:tc>
                  <a:txBody>
                    <a:bodyPr/>
                    <a:lstStyle/>
                    <a:p>
                      <a:r>
                        <a:rPr lang="pt-BR" dirty="0" smtClean="0">
                          <a:latin typeface="Bookman Old Style" panose="02050604050505020204" pitchFamily="18" charset="0"/>
                        </a:rPr>
                        <a:t>II</a:t>
                      </a:r>
                      <a:endParaRPr lang="en-US" dirty="0">
                        <a:latin typeface="Bookman Old Style" panose="02050604050505020204" pitchFamily="18" charset="0"/>
                      </a:endParaRPr>
                    </a:p>
                  </a:txBody>
                  <a:tcPr/>
                </a:tc>
              </a:tr>
              <a:tr h="355467">
                <a:tc>
                  <a:txBody>
                    <a:bodyPr/>
                    <a:lstStyle/>
                    <a:p>
                      <a:r>
                        <a:rPr lang="pt-BR" dirty="0" smtClean="0">
                          <a:latin typeface="Bookman Old Style" panose="02050604050505020204" pitchFamily="18" charset="0"/>
                        </a:rPr>
                        <a:t>9</a:t>
                      </a:r>
                      <a:endParaRPr lang="en-US" dirty="0">
                        <a:latin typeface="Bookman Old Style" panose="02050604050505020204" pitchFamily="18" charset="0"/>
                      </a:endParaRPr>
                    </a:p>
                  </a:txBody>
                  <a:tcPr/>
                </a:tc>
                <a:tc>
                  <a:txBody>
                    <a:bodyPr/>
                    <a:lstStyle/>
                    <a:p>
                      <a:r>
                        <a:rPr lang="pt-BR" dirty="0" smtClean="0">
                          <a:latin typeface="Bookman Old Style" panose="02050604050505020204" pitchFamily="18" charset="0"/>
                        </a:rPr>
                        <a:t>Centro de saúde</a:t>
                      </a:r>
                      <a:r>
                        <a:rPr lang="pt-BR" baseline="0" dirty="0" smtClean="0">
                          <a:latin typeface="Bookman Old Style" panose="02050604050505020204" pitchFamily="18" charset="0"/>
                        </a:rPr>
                        <a:t> de </a:t>
                      </a:r>
                      <a:r>
                        <a:rPr lang="pt-BR" i="1" baseline="0" dirty="0" smtClean="0">
                          <a:latin typeface="Bookman Old Style" panose="02050604050505020204" pitchFamily="18" charset="0"/>
                        </a:rPr>
                        <a:t>Quengue</a:t>
                      </a:r>
                      <a:r>
                        <a:rPr lang="pt-BR" baseline="0" dirty="0" smtClean="0">
                          <a:latin typeface="Bookman Old Style" panose="02050604050505020204" pitchFamily="18" charset="0"/>
                        </a:rPr>
                        <a:t> </a:t>
                      </a:r>
                      <a:endParaRPr lang="en-US" dirty="0">
                        <a:latin typeface="Bookman Old Style" panose="02050604050505020204" pitchFamily="18" charset="0"/>
                      </a:endParaRPr>
                    </a:p>
                  </a:txBody>
                  <a:tcPr/>
                </a:tc>
                <a:tc>
                  <a:txBody>
                    <a:bodyPr/>
                    <a:lstStyle/>
                    <a:p>
                      <a:r>
                        <a:rPr lang="pt-BR" dirty="0" smtClean="0">
                          <a:latin typeface="Bookman Old Style" panose="02050604050505020204" pitchFamily="18" charset="0"/>
                        </a:rPr>
                        <a:t>II</a:t>
                      </a:r>
                      <a:endParaRPr lang="en-US" dirty="0">
                        <a:latin typeface="Bookman Old Style" panose="02050604050505020204" pitchFamily="18" charset="0"/>
                      </a:endParaRPr>
                    </a:p>
                  </a:txBody>
                  <a:tcPr/>
                </a:tc>
              </a:tr>
              <a:tr h="355467">
                <a:tc>
                  <a:txBody>
                    <a:bodyPr/>
                    <a:lstStyle/>
                    <a:p>
                      <a:r>
                        <a:rPr lang="pt-BR" dirty="0" smtClean="0">
                          <a:latin typeface="Bookman Old Style" panose="02050604050505020204" pitchFamily="18" charset="0"/>
                        </a:rPr>
                        <a:t>10</a:t>
                      </a:r>
                      <a:endParaRPr lang="en-US" dirty="0">
                        <a:latin typeface="Bookman Old Style" panose="02050604050505020204" pitchFamily="18" charset="0"/>
                      </a:endParaRPr>
                    </a:p>
                  </a:txBody>
                  <a:tcPr/>
                </a:tc>
                <a:tc>
                  <a:txBody>
                    <a:bodyPr/>
                    <a:lstStyle/>
                    <a:p>
                      <a:r>
                        <a:rPr lang="pt-BR" dirty="0" smtClean="0">
                          <a:latin typeface="Bookman Old Style" panose="02050604050505020204" pitchFamily="18" charset="0"/>
                        </a:rPr>
                        <a:t>Centro</a:t>
                      </a:r>
                      <a:r>
                        <a:rPr lang="pt-BR" baseline="0" dirty="0" smtClean="0">
                          <a:latin typeface="Bookman Old Style" panose="02050604050505020204" pitchFamily="18" charset="0"/>
                        </a:rPr>
                        <a:t> de saúde </a:t>
                      </a:r>
                      <a:r>
                        <a:rPr lang="pt-BR" i="1" baseline="0" dirty="0" smtClean="0">
                          <a:latin typeface="Bookman Old Style" panose="02050604050505020204" pitchFamily="18" charset="0"/>
                        </a:rPr>
                        <a:t>Inhamangua </a:t>
                      </a:r>
                      <a:endParaRPr lang="en-US" i="1" dirty="0">
                        <a:latin typeface="Bookman Old Style" panose="02050604050505020204" pitchFamily="18" charset="0"/>
                      </a:endParaRPr>
                    </a:p>
                  </a:txBody>
                  <a:tcPr/>
                </a:tc>
                <a:tc>
                  <a:txBody>
                    <a:bodyPr/>
                    <a:lstStyle/>
                    <a:p>
                      <a:r>
                        <a:rPr lang="pt-BR" dirty="0" smtClean="0">
                          <a:latin typeface="Bookman Old Style" panose="02050604050505020204" pitchFamily="18" charset="0"/>
                        </a:rPr>
                        <a:t>II</a:t>
                      </a:r>
                      <a:endParaRPr lang="en-US" dirty="0">
                        <a:latin typeface="Bookman Old Style" panose="02050604050505020204" pitchFamily="18" charset="0"/>
                      </a:endParaRPr>
                    </a:p>
                  </a:txBody>
                  <a:tcPr/>
                </a:tc>
              </a:tr>
              <a:tr h="355467">
                <a:tc>
                  <a:txBody>
                    <a:bodyPr/>
                    <a:lstStyle/>
                    <a:p>
                      <a:r>
                        <a:rPr lang="pt-BR" dirty="0" smtClean="0">
                          <a:latin typeface="Bookman Old Style" panose="02050604050505020204" pitchFamily="18" charset="0"/>
                        </a:rPr>
                        <a:t>11</a:t>
                      </a:r>
                      <a:endParaRPr lang="en-US" dirty="0">
                        <a:latin typeface="Bookman Old Style" panose="02050604050505020204" pitchFamily="18" charset="0"/>
                      </a:endParaRPr>
                    </a:p>
                  </a:txBody>
                  <a:tcPr/>
                </a:tc>
                <a:tc>
                  <a:txBody>
                    <a:bodyPr/>
                    <a:lstStyle/>
                    <a:p>
                      <a:r>
                        <a:rPr lang="pt-BR" dirty="0" smtClean="0">
                          <a:latin typeface="Bookman Old Style" panose="02050604050505020204" pitchFamily="18" charset="0"/>
                        </a:rPr>
                        <a:t>Posto de saúde de </a:t>
                      </a:r>
                      <a:r>
                        <a:rPr lang="pt-BR" i="1" dirty="0" smtClean="0">
                          <a:latin typeface="Bookman Old Style" panose="02050604050505020204" pitchFamily="18" charset="0"/>
                        </a:rPr>
                        <a:t>Benhane</a:t>
                      </a:r>
                      <a:r>
                        <a:rPr lang="pt-BR" baseline="0" dirty="0" smtClean="0">
                          <a:latin typeface="Bookman Old Style" panose="02050604050505020204" pitchFamily="18" charset="0"/>
                        </a:rPr>
                        <a:t> </a:t>
                      </a:r>
                      <a:endParaRPr lang="en-US" dirty="0">
                        <a:latin typeface="Bookman Old Style" panose="02050604050505020204" pitchFamily="18" charset="0"/>
                      </a:endParaRPr>
                    </a:p>
                  </a:txBody>
                  <a:tcPr/>
                </a:tc>
                <a:tc>
                  <a:txBody>
                    <a:bodyPr/>
                    <a:lstStyle/>
                    <a:p>
                      <a:r>
                        <a:rPr lang="pt-BR" dirty="0" smtClean="0">
                          <a:latin typeface="Bookman Old Style" panose="02050604050505020204" pitchFamily="18" charset="0"/>
                        </a:rPr>
                        <a:t>III</a:t>
                      </a:r>
                      <a:endParaRPr lang="en-US" dirty="0">
                        <a:latin typeface="Bookman Old Style" panose="02050604050505020204" pitchFamily="18" charset="0"/>
                      </a:endParaRPr>
                    </a:p>
                  </a:txBody>
                  <a:tcPr/>
                </a:tc>
              </a:tr>
              <a:tr h="355467">
                <a:tc>
                  <a:txBody>
                    <a:bodyPr/>
                    <a:lstStyle/>
                    <a:p>
                      <a:r>
                        <a:rPr lang="pt-BR" dirty="0" smtClean="0">
                          <a:latin typeface="Bookman Old Style" panose="02050604050505020204" pitchFamily="18" charset="0"/>
                        </a:rPr>
                        <a:t>12</a:t>
                      </a:r>
                      <a:endParaRPr lang="en-US" dirty="0">
                        <a:latin typeface="Bookman Old Style" panose="02050604050505020204" pitchFamily="18" charset="0"/>
                      </a:endParaRPr>
                    </a:p>
                  </a:txBody>
                  <a:tcPr/>
                </a:tc>
                <a:tc>
                  <a:txBody>
                    <a:bodyPr/>
                    <a:lstStyle/>
                    <a:p>
                      <a:r>
                        <a:rPr lang="pt-BR" dirty="0" smtClean="0">
                          <a:latin typeface="Bookman Old Style" panose="02050604050505020204" pitchFamily="18" charset="0"/>
                        </a:rPr>
                        <a:t>Centro de saúde </a:t>
                      </a:r>
                      <a:r>
                        <a:rPr lang="pt-BR" i="1" dirty="0" smtClean="0">
                          <a:latin typeface="Bookman Old Style" panose="02050604050505020204" pitchFamily="18" charset="0"/>
                        </a:rPr>
                        <a:t>Maiaice </a:t>
                      </a:r>
                      <a:endParaRPr lang="en-US" i="1" dirty="0">
                        <a:latin typeface="Bookman Old Style" panose="02050604050505020204" pitchFamily="18" charset="0"/>
                      </a:endParaRPr>
                    </a:p>
                  </a:txBody>
                  <a:tcPr/>
                </a:tc>
                <a:tc>
                  <a:txBody>
                    <a:bodyPr/>
                    <a:lstStyle/>
                    <a:p>
                      <a:r>
                        <a:rPr lang="pt-BR" dirty="0" smtClean="0">
                          <a:latin typeface="Bookman Old Style" panose="02050604050505020204" pitchFamily="18" charset="0"/>
                        </a:rPr>
                        <a:t>II</a:t>
                      </a:r>
                      <a:endParaRPr lang="en-US" dirty="0">
                        <a:latin typeface="Bookman Old Style" panose="02050604050505020204" pitchFamily="18" charset="0"/>
                      </a:endParaRPr>
                    </a:p>
                  </a:txBody>
                  <a:tcPr/>
                </a:tc>
              </a:tr>
              <a:tr h="355467">
                <a:tc>
                  <a:txBody>
                    <a:bodyPr/>
                    <a:lstStyle/>
                    <a:p>
                      <a:r>
                        <a:rPr lang="pt-BR" dirty="0" smtClean="0">
                          <a:latin typeface="Bookman Old Style" panose="02050604050505020204" pitchFamily="18" charset="0"/>
                        </a:rPr>
                        <a:t>13</a:t>
                      </a:r>
                      <a:endParaRPr lang="en-US" dirty="0">
                        <a:latin typeface="Bookman Old Style" panose="02050604050505020204" pitchFamily="18" charset="0"/>
                      </a:endParaRPr>
                    </a:p>
                  </a:txBody>
                  <a:tcPr/>
                </a:tc>
                <a:tc>
                  <a:txBody>
                    <a:bodyPr/>
                    <a:lstStyle/>
                    <a:p>
                      <a:r>
                        <a:rPr lang="pt-BR" dirty="0" smtClean="0">
                          <a:latin typeface="Bookman Old Style" panose="02050604050505020204" pitchFamily="18" charset="0"/>
                        </a:rPr>
                        <a:t>Centro de saúde</a:t>
                      </a:r>
                      <a:r>
                        <a:rPr lang="pt-BR" baseline="0" dirty="0" smtClean="0">
                          <a:latin typeface="Bookman Old Style" panose="02050604050505020204" pitchFamily="18" charset="0"/>
                        </a:rPr>
                        <a:t> de </a:t>
                      </a:r>
                      <a:r>
                        <a:rPr lang="pt-BR" i="1" baseline="0" dirty="0" smtClean="0">
                          <a:latin typeface="Bookman Old Style" panose="02050604050505020204" pitchFamily="18" charset="0"/>
                        </a:rPr>
                        <a:t>Maxamal </a:t>
                      </a:r>
                      <a:endParaRPr lang="en-US" i="1" dirty="0">
                        <a:latin typeface="Bookman Old Style" panose="02050604050505020204" pitchFamily="18" charset="0"/>
                      </a:endParaRPr>
                    </a:p>
                  </a:txBody>
                  <a:tcPr/>
                </a:tc>
                <a:tc>
                  <a:txBody>
                    <a:bodyPr/>
                    <a:lstStyle/>
                    <a:p>
                      <a:r>
                        <a:rPr lang="pt-BR" dirty="0" smtClean="0">
                          <a:latin typeface="Bookman Old Style" panose="02050604050505020204" pitchFamily="18" charset="0"/>
                        </a:rPr>
                        <a:t>II</a:t>
                      </a:r>
                      <a:endParaRPr lang="en-US" dirty="0">
                        <a:latin typeface="Bookman Old Style" panose="02050604050505020204" pitchFamily="18" charset="0"/>
                      </a:endParaRPr>
                    </a:p>
                  </a:txBody>
                  <a:tcPr/>
                </a:tc>
              </a:tr>
            </a:tbl>
          </a:graphicData>
        </a:graphic>
      </p:graphicFrame>
    </p:spTree>
    <p:extLst>
      <p:ext uri="{BB962C8B-B14F-4D97-AF65-F5344CB8AC3E}">
        <p14:creationId xmlns:p14="http://schemas.microsoft.com/office/powerpoint/2010/main" val="4020652182"/>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3265" y="739055"/>
            <a:ext cx="9989711" cy="1280890"/>
          </a:xfrm>
        </p:spPr>
        <p:txBody>
          <a:bodyPr>
            <a:normAutofit/>
          </a:bodyPr>
          <a:lstStyle/>
          <a:p>
            <a:r>
              <a:rPr lang="pt-BR" sz="3200" b="1" dirty="0" smtClean="0">
                <a:solidFill>
                  <a:schemeClr val="tx1"/>
                </a:solidFill>
                <a:latin typeface="Bookman Old Style" panose="02050604050505020204" pitchFamily="18" charset="0"/>
              </a:rPr>
              <a:t>Programa de Envolvimento Comunitário </a:t>
            </a:r>
            <a:endParaRPr lang="pt-BR" sz="3200" b="1" dirty="0">
              <a:solidFill>
                <a:schemeClr val="tx1"/>
              </a:solidFill>
              <a:latin typeface="Bookman Old Style" panose="02050604050505020204" pitchFamily="18" charset="0"/>
            </a:endParaRPr>
          </a:p>
        </p:txBody>
      </p:sp>
      <p:sp>
        <p:nvSpPr>
          <p:cNvPr id="3" name="Espaço Reservado para Conteúdo 2"/>
          <p:cNvSpPr>
            <a:spLocks noGrp="1"/>
          </p:cNvSpPr>
          <p:nvPr>
            <p:ph idx="1"/>
          </p:nvPr>
        </p:nvSpPr>
        <p:spPr>
          <a:xfrm>
            <a:off x="999718" y="1606093"/>
            <a:ext cx="10300627" cy="3777622"/>
          </a:xfrm>
        </p:spPr>
        <p:txBody>
          <a:bodyPr>
            <a:noAutofit/>
          </a:bodyPr>
          <a:lstStyle/>
          <a:p>
            <a:pPr algn="just">
              <a:lnSpc>
                <a:spcPct val="150000"/>
              </a:lnSpc>
            </a:pPr>
            <a:r>
              <a:rPr lang="pt-BR" sz="2800" dirty="0" smtClean="0">
                <a:solidFill>
                  <a:schemeClr val="tx1"/>
                </a:solidFill>
                <a:latin typeface="Bookman Old Style" panose="02050604050505020204" pitchFamily="18" charset="0"/>
              </a:rPr>
              <a:t>O envolvimento comunitário </a:t>
            </a:r>
            <a:r>
              <a:rPr lang="pt-BR" sz="2800" dirty="0">
                <a:solidFill>
                  <a:schemeClr val="tx1"/>
                </a:solidFill>
                <a:latin typeface="Bookman Old Style" panose="02050604050505020204" pitchFamily="18" charset="0"/>
              </a:rPr>
              <a:t>é</a:t>
            </a:r>
            <a:r>
              <a:rPr lang="pt-BR" sz="2800" dirty="0" smtClean="0">
                <a:solidFill>
                  <a:schemeClr val="tx1"/>
                </a:solidFill>
                <a:latin typeface="Bookman Old Style" panose="02050604050505020204" pitchFamily="18" charset="0"/>
              </a:rPr>
              <a:t> um dos pilares da </a:t>
            </a:r>
            <a:r>
              <a:rPr lang="pt-BR" sz="2800" dirty="0">
                <a:solidFill>
                  <a:schemeClr val="tx1"/>
                </a:solidFill>
                <a:latin typeface="Bookman Old Style" panose="02050604050505020204" pitchFamily="18" charset="0"/>
              </a:rPr>
              <a:t>E</a:t>
            </a:r>
            <a:r>
              <a:rPr lang="pt-BR" sz="2800" dirty="0" smtClean="0">
                <a:solidFill>
                  <a:schemeClr val="tx1"/>
                </a:solidFill>
                <a:latin typeface="Bookman Old Style" panose="02050604050505020204" pitchFamily="18" charset="0"/>
              </a:rPr>
              <a:t>stratégia Nacional de Promoção da Saúde.</a:t>
            </a:r>
          </a:p>
          <a:p>
            <a:pPr algn="just">
              <a:lnSpc>
                <a:spcPct val="150000"/>
              </a:lnSpc>
            </a:pPr>
            <a:r>
              <a:rPr lang="pt-BR" sz="2800" dirty="0" smtClean="0">
                <a:solidFill>
                  <a:schemeClr val="tx1"/>
                </a:solidFill>
                <a:latin typeface="Bookman Old Style" panose="02050604050505020204" pitchFamily="18" charset="0"/>
              </a:rPr>
              <a:t>E definido como trabalhar activamente com as comunidades para que elas estejam capacitadas em identificar seus problemas de saúde, e definir acções visando a promoção da sua própria saúde e prevenção de doenças.</a:t>
            </a:r>
            <a:endParaRPr lang="pt-BR" sz="2800" dirty="0">
              <a:solidFill>
                <a:schemeClr val="tx1"/>
              </a:solidFill>
              <a:latin typeface="Bookman Old Style" panose="02050604050505020204" pitchFamily="18" charset="0"/>
            </a:endParaRPr>
          </a:p>
        </p:txBody>
      </p:sp>
      <p:sp>
        <p:nvSpPr>
          <p:cNvPr id="4" name="Espaço Reservado para Data 3"/>
          <p:cNvSpPr>
            <a:spLocks noGrp="1"/>
          </p:cNvSpPr>
          <p:nvPr>
            <p:ph type="dt" sz="half" idx="10"/>
          </p:nvPr>
        </p:nvSpPr>
        <p:spPr/>
        <p:txBody>
          <a:bodyPr/>
          <a:lstStyle/>
          <a:p>
            <a:fld id="{44721005-AA17-4F8F-B6D2-B04706050717}" type="datetime1">
              <a:rPr lang="pt-BR" smtClean="0">
                <a:solidFill>
                  <a:prstClr val="black">
                    <a:tint val="75000"/>
                  </a:prstClr>
                </a:solidFill>
              </a:rPr>
              <a:pPr/>
              <a:t>01/05/2016</a:t>
            </a:fld>
            <a:endParaRPr lang="en-US">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26F48D7-CE10-4B94-8C7C-270994C3B4F6}" type="slidenum">
              <a:rPr lang="en-US" smtClean="0"/>
              <a:pPr/>
              <a:t>4</a:t>
            </a:fld>
            <a:endParaRPr lang="en-US"/>
          </a:p>
        </p:txBody>
      </p:sp>
    </p:spTree>
    <p:extLst>
      <p:ext uri="{BB962C8B-B14F-4D97-AF65-F5344CB8AC3E}">
        <p14:creationId xmlns:p14="http://schemas.microsoft.com/office/powerpoint/2010/main" val="2127571071"/>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61164" y="628124"/>
            <a:ext cx="9921472" cy="1280890"/>
          </a:xfrm>
        </p:spPr>
        <p:txBody>
          <a:bodyPr>
            <a:normAutofit/>
          </a:bodyPr>
          <a:lstStyle/>
          <a:p>
            <a:r>
              <a:rPr lang="pt-BR" sz="3200" b="1" dirty="0" smtClean="0">
                <a:solidFill>
                  <a:schemeClr val="tx1"/>
                </a:solidFill>
                <a:latin typeface="Bookman Old Style" panose="02050604050505020204" pitchFamily="18" charset="0"/>
              </a:rPr>
              <a:t>Elo de ligação Saúde </a:t>
            </a:r>
            <a:r>
              <a:rPr lang="pt-BR" sz="3200" i="1" dirty="0" smtClean="0">
                <a:solidFill>
                  <a:schemeClr val="tx1"/>
                </a:solidFill>
                <a:latin typeface="Bookman Old Style" panose="02050604050505020204" pitchFamily="18" charset="0"/>
              </a:rPr>
              <a:t>versus</a:t>
            </a:r>
            <a:r>
              <a:rPr lang="pt-BR" sz="3200" b="1" dirty="0" smtClean="0">
                <a:solidFill>
                  <a:schemeClr val="tx1"/>
                </a:solidFill>
                <a:latin typeface="Bookman Old Style" panose="02050604050505020204" pitchFamily="18" charset="0"/>
              </a:rPr>
              <a:t> Comunidade </a:t>
            </a:r>
            <a:endParaRPr lang="pt-BR" sz="3200" b="1" dirty="0">
              <a:solidFill>
                <a:schemeClr val="tx1"/>
              </a:solidFill>
              <a:latin typeface="Bookman Old Style" panose="02050604050505020204" pitchFamily="18" charset="0"/>
            </a:endParaRPr>
          </a:p>
        </p:txBody>
      </p:sp>
      <p:sp>
        <p:nvSpPr>
          <p:cNvPr id="3" name="Espaço Reservado para Conteúdo 2"/>
          <p:cNvSpPr>
            <a:spLocks noGrp="1"/>
          </p:cNvSpPr>
          <p:nvPr>
            <p:ph idx="1"/>
          </p:nvPr>
        </p:nvSpPr>
        <p:spPr>
          <a:xfrm>
            <a:off x="696036" y="1405719"/>
            <a:ext cx="11163868" cy="5095114"/>
          </a:xfrm>
        </p:spPr>
        <p:txBody>
          <a:bodyPr>
            <a:noAutofit/>
          </a:bodyPr>
          <a:lstStyle/>
          <a:p>
            <a:pPr algn="just">
              <a:lnSpc>
                <a:spcPct val="150000"/>
              </a:lnSpc>
            </a:pPr>
            <a:r>
              <a:rPr lang="pt-BR" sz="2400" dirty="0" smtClean="0">
                <a:solidFill>
                  <a:schemeClr val="tx1"/>
                </a:solidFill>
                <a:latin typeface="Bookman Old Style" panose="02050604050505020204" pitchFamily="18" charset="0"/>
              </a:rPr>
              <a:t>Para alcançar um Envolvimento Comunitário  efectivo </a:t>
            </a:r>
            <a:r>
              <a:rPr lang="pt-BR" sz="2400" dirty="0">
                <a:solidFill>
                  <a:schemeClr val="tx1"/>
                </a:solidFill>
                <a:latin typeface="Bookman Old Style" panose="02050604050505020204" pitchFamily="18" charset="0"/>
              </a:rPr>
              <a:t>é</a:t>
            </a:r>
            <a:r>
              <a:rPr lang="pt-BR" sz="2400" dirty="0" smtClean="0">
                <a:solidFill>
                  <a:schemeClr val="tx1"/>
                </a:solidFill>
                <a:latin typeface="Bookman Old Style" panose="02050604050505020204" pitchFamily="18" charset="0"/>
              </a:rPr>
              <a:t> necessário garantir uma maior coordenação das acções de diferentes intervenientes e salvaguardar o papel das instituições de Saúde como agentes facilitadores do processo.</a:t>
            </a:r>
          </a:p>
          <a:p>
            <a:pPr algn="just">
              <a:lnSpc>
                <a:spcPct val="150000"/>
              </a:lnSpc>
            </a:pPr>
            <a:r>
              <a:rPr lang="pt-BR" sz="2400" dirty="0" smtClean="0">
                <a:solidFill>
                  <a:schemeClr val="tx1"/>
                </a:solidFill>
                <a:latin typeface="Bookman Old Style" panose="02050604050505020204" pitchFamily="18" charset="0"/>
              </a:rPr>
              <a:t>Os comitês de co-gestão; os comitês de saúde e o programa dos APEs são por n</a:t>
            </a:r>
            <a:r>
              <a:rPr lang="en-US" sz="2400" dirty="0" err="1" smtClean="0">
                <a:solidFill>
                  <a:schemeClr val="tx1"/>
                </a:solidFill>
                <a:latin typeface="Bookman Old Style" panose="02050604050505020204" pitchFamily="18" charset="0"/>
              </a:rPr>
              <a:t>ós</a:t>
            </a:r>
            <a:r>
              <a:rPr lang="pt-BR" sz="2400" dirty="0" smtClean="0">
                <a:solidFill>
                  <a:schemeClr val="tx1"/>
                </a:solidFill>
                <a:latin typeface="Bookman Old Style" panose="02050604050505020204" pitchFamily="18" charset="0"/>
              </a:rPr>
              <a:t> considerados acções chave para um melhor Envolvimento das comunidades na solução dos problemas de saúde e para o aumento da cobertura dos serviços de Saúde.</a:t>
            </a:r>
          </a:p>
          <a:p>
            <a:pPr algn="just">
              <a:lnSpc>
                <a:spcPct val="150000"/>
              </a:lnSpc>
              <a:buFont typeface="Wingdings" panose="05000000000000000000" pitchFamily="2" charset="2"/>
              <a:buChar char="Ø"/>
            </a:pPr>
            <a:endParaRPr lang="pt-BR" sz="2400" dirty="0" smtClean="0">
              <a:solidFill>
                <a:schemeClr val="tx1"/>
              </a:solidFill>
              <a:latin typeface="Bookman Old Style" panose="02050604050505020204" pitchFamily="18" charset="0"/>
            </a:endParaRPr>
          </a:p>
          <a:p>
            <a:pPr marL="0" indent="0" algn="just">
              <a:lnSpc>
                <a:spcPct val="150000"/>
              </a:lnSpc>
              <a:buNone/>
            </a:pPr>
            <a:endParaRPr lang="pt-BR" sz="2400" dirty="0" smtClean="0">
              <a:solidFill>
                <a:schemeClr val="tx1"/>
              </a:solidFill>
              <a:latin typeface="Bookman Old Style" panose="02050604050505020204" pitchFamily="18" charset="0"/>
            </a:endParaRPr>
          </a:p>
          <a:p>
            <a:pPr algn="just">
              <a:lnSpc>
                <a:spcPct val="150000"/>
              </a:lnSpc>
            </a:pPr>
            <a:endParaRPr lang="pt-BR" sz="2400" dirty="0">
              <a:solidFill>
                <a:schemeClr val="tx1"/>
              </a:solidFill>
              <a:latin typeface="Bookman Old Style" panose="02050604050505020204" pitchFamily="18" charset="0"/>
            </a:endParaRPr>
          </a:p>
        </p:txBody>
      </p:sp>
      <p:sp>
        <p:nvSpPr>
          <p:cNvPr id="4" name="Espaço Reservado para Data 3"/>
          <p:cNvSpPr>
            <a:spLocks noGrp="1"/>
          </p:cNvSpPr>
          <p:nvPr>
            <p:ph type="dt" sz="half" idx="10"/>
          </p:nvPr>
        </p:nvSpPr>
        <p:spPr/>
        <p:txBody>
          <a:bodyPr/>
          <a:lstStyle/>
          <a:p>
            <a:fld id="{44721005-AA17-4F8F-B6D2-B04706050717}" type="datetime1">
              <a:rPr lang="pt-BR" smtClean="0">
                <a:solidFill>
                  <a:prstClr val="black">
                    <a:tint val="75000"/>
                  </a:prstClr>
                </a:solidFill>
              </a:rPr>
              <a:pPr/>
              <a:t>01/05/2016</a:t>
            </a:fld>
            <a:endParaRPr lang="en-US">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26F48D7-CE10-4B94-8C7C-270994C3B4F6}" type="slidenum">
              <a:rPr lang="en-US" smtClean="0"/>
              <a:pPr/>
              <a:t>5</a:t>
            </a:fld>
            <a:endParaRPr lang="en-US"/>
          </a:p>
        </p:txBody>
      </p:sp>
    </p:spTree>
    <p:extLst>
      <p:ext uri="{BB962C8B-B14F-4D97-AF65-F5344CB8AC3E}">
        <p14:creationId xmlns:p14="http://schemas.microsoft.com/office/powerpoint/2010/main" val="3388728831"/>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0436" y="646157"/>
            <a:ext cx="4012442" cy="506750"/>
          </a:xfrm>
        </p:spPr>
        <p:txBody>
          <a:bodyPr>
            <a:noAutofit/>
          </a:bodyPr>
          <a:lstStyle/>
          <a:p>
            <a:r>
              <a:rPr lang="pt-BR" sz="3200" b="1" dirty="0" smtClean="0">
                <a:solidFill>
                  <a:schemeClr val="tx1"/>
                </a:solidFill>
                <a:latin typeface="Bookman Old Style" panose="02050604050505020204" pitchFamily="18" charset="0"/>
              </a:rPr>
              <a:t>Comitês de Saúde </a:t>
            </a:r>
            <a:endParaRPr lang="pt-BR" sz="3200" b="1" dirty="0">
              <a:solidFill>
                <a:schemeClr val="tx1"/>
              </a:solidFill>
              <a:latin typeface="Bookman Old Style" panose="02050604050505020204" pitchFamily="18" charset="0"/>
            </a:endParaRPr>
          </a:p>
        </p:txBody>
      </p:sp>
      <p:sp>
        <p:nvSpPr>
          <p:cNvPr id="6" name="Espaço Reservado para Número de Slide 5"/>
          <p:cNvSpPr>
            <a:spLocks noGrp="1"/>
          </p:cNvSpPr>
          <p:nvPr>
            <p:ph type="sldNum" sz="quarter" idx="12"/>
          </p:nvPr>
        </p:nvSpPr>
        <p:spPr/>
        <p:txBody>
          <a:bodyPr/>
          <a:lstStyle/>
          <a:p>
            <a:fld id="{F26F48D7-CE10-4B94-8C7C-270994C3B4F6}" type="slidenum">
              <a:rPr lang="en-US" smtClean="0"/>
              <a:pPr/>
              <a:t>6</a:t>
            </a:fld>
            <a:endParaRPr lang="en-US"/>
          </a:p>
        </p:txBody>
      </p:sp>
      <p:sp>
        <p:nvSpPr>
          <p:cNvPr id="9" name="Título 1"/>
          <p:cNvSpPr txBox="1">
            <a:spLocks/>
          </p:cNvSpPr>
          <p:nvPr/>
        </p:nvSpPr>
        <p:spPr>
          <a:xfrm>
            <a:off x="7093311" y="1152907"/>
            <a:ext cx="4710158" cy="616229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just">
              <a:lnSpc>
                <a:spcPct val="150000"/>
              </a:lnSpc>
              <a:buFont typeface="Wingdings" panose="05000000000000000000" pitchFamily="2" charset="2"/>
              <a:buChar char="ü"/>
            </a:pPr>
            <a:r>
              <a:rPr lang="pt-BR" sz="2170" dirty="0">
                <a:solidFill>
                  <a:schemeClr val="tx1"/>
                </a:solidFill>
                <a:latin typeface="Bookman Old Style" panose="02050604050505020204" pitchFamily="18" charset="0"/>
              </a:rPr>
              <a:t>N</a:t>
            </a:r>
            <a:r>
              <a:rPr lang="pt-BR" sz="2170" dirty="0" smtClean="0">
                <a:solidFill>
                  <a:schemeClr val="tx1"/>
                </a:solidFill>
                <a:latin typeface="Bookman Old Style" panose="02050604050505020204" pitchFamily="18" charset="0"/>
              </a:rPr>
              <a:t>o sector de saúde, varias são as estratégias que apontam a capacitação dos comitês comunitários como o principal veiculo para o envolvimento das comunidades na resolução dos problemas de saúde;</a:t>
            </a:r>
          </a:p>
          <a:p>
            <a:pPr marL="342900" indent="-342900" algn="just">
              <a:lnSpc>
                <a:spcPct val="150000"/>
              </a:lnSpc>
              <a:buFont typeface="Wingdings" panose="05000000000000000000" pitchFamily="2" charset="2"/>
              <a:buChar char="ü"/>
            </a:pPr>
            <a:r>
              <a:rPr lang="pt-BR" sz="2170" dirty="0" smtClean="0">
                <a:solidFill>
                  <a:schemeClr val="tx1"/>
                </a:solidFill>
                <a:latin typeface="Bookman Old Style" panose="02050604050505020204" pitchFamily="18" charset="0"/>
              </a:rPr>
              <a:t>Estes são reconhecidos como a principal forma de </a:t>
            </a:r>
            <a:r>
              <a:rPr lang="pt-BR" sz="2170" b="1" i="1" dirty="0" smtClean="0">
                <a:solidFill>
                  <a:schemeClr val="tx1"/>
                </a:solidFill>
                <a:latin typeface="Bookman Old Style" panose="02050604050505020204" pitchFamily="18" charset="0"/>
              </a:rPr>
              <a:t>dialogo e ligação</a:t>
            </a:r>
            <a:r>
              <a:rPr lang="pt-BR" sz="2170" dirty="0" smtClean="0">
                <a:solidFill>
                  <a:schemeClr val="tx1"/>
                </a:solidFill>
                <a:latin typeface="Bookman Old Style" panose="02050604050505020204" pitchFamily="18" charset="0"/>
              </a:rPr>
              <a:t> ente os serviços de saúde e as comunidades. </a:t>
            </a:r>
            <a:endParaRPr lang="pt-BR" sz="2170" dirty="0">
              <a:solidFill>
                <a:schemeClr val="tx1"/>
              </a:solidFill>
              <a:latin typeface="Bookman Old Style" panose="02050604050505020204" pitchFamily="18" charset="0"/>
            </a:endParaRPr>
          </a:p>
        </p:txBody>
      </p:sp>
      <p:pic>
        <p:nvPicPr>
          <p:cNvPr id="11" name="Espaço Reservado para Conteúdo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974" y="1314734"/>
            <a:ext cx="6832337" cy="5222543"/>
          </a:xfrm>
        </p:spPr>
      </p:pic>
    </p:spTree>
    <p:extLst>
      <p:ext uri="{BB962C8B-B14F-4D97-AF65-F5344CB8AC3E}">
        <p14:creationId xmlns:p14="http://schemas.microsoft.com/office/powerpoint/2010/main" val="359337186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7732" y="624110"/>
            <a:ext cx="9171296" cy="672427"/>
          </a:xfrm>
        </p:spPr>
        <p:txBody>
          <a:bodyPr>
            <a:normAutofit/>
          </a:bodyPr>
          <a:lstStyle/>
          <a:p>
            <a:r>
              <a:rPr lang="pt-BR" sz="3200" b="1" dirty="0" smtClean="0">
                <a:solidFill>
                  <a:schemeClr val="tx1"/>
                </a:solidFill>
                <a:latin typeface="Bookman Old Style" panose="02050604050505020204" pitchFamily="18" charset="0"/>
              </a:rPr>
              <a:t>Agentes </a:t>
            </a:r>
            <a:r>
              <a:rPr lang="pt-BR" sz="3200" b="1" dirty="0">
                <a:solidFill>
                  <a:schemeClr val="tx1"/>
                </a:solidFill>
                <a:latin typeface="Bookman Old Style" panose="02050604050505020204" pitchFamily="18" charset="0"/>
              </a:rPr>
              <a:t>p</a:t>
            </a:r>
            <a:r>
              <a:rPr lang="pt-BR" sz="3200" b="1" dirty="0" smtClean="0">
                <a:solidFill>
                  <a:schemeClr val="tx1"/>
                </a:solidFill>
                <a:latin typeface="Bookman Old Style" panose="02050604050505020204" pitchFamily="18" charset="0"/>
              </a:rPr>
              <a:t>olivalentes Elementares (APEs)</a:t>
            </a:r>
            <a:endParaRPr lang="pt-BR" sz="3200" b="1" dirty="0">
              <a:solidFill>
                <a:schemeClr val="tx1"/>
              </a:solidFill>
              <a:latin typeface="Bookman Old Style" panose="02050604050505020204" pitchFamily="18" charset="0"/>
            </a:endParaRPr>
          </a:p>
        </p:txBody>
      </p:sp>
      <p:pic>
        <p:nvPicPr>
          <p:cNvPr id="7" name="Espaço Reservado para Conteúdo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590" y="1296537"/>
            <a:ext cx="6648178" cy="5418162"/>
          </a:xfrm>
        </p:spPr>
      </p:pic>
      <p:sp>
        <p:nvSpPr>
          <p:cNvPr id="6" name="Espaço Reservado para Número de Slide 5"/>
          <p:cNvSpPr>
            <a:spLocks noGrp="1"/>
          </p:cNvSpPr>
          <p:nvPr>
            <p:ph type="sldNum" sz="quarter" idx="12"/>
          </p:nvPr>
        </p:nvSpPr>
        <p:spPr/>
        <p:txBody>
          <a:bodyPr/>
          <a:lstStyle/>
          <a:p>
            <a:fld id="{F26F48D7-CE10-4B94-8C7C-270994C3B4F6}" type="slidenum">
              <a:rPr lang="en-US" smtClean="0"/>
              <a:pPr/>
              <a:t>7</a:t>
            </a:fld>
            <a:endParaRPr lang="en-US"/>
          </a:p>
        </p:txBody>
      </p:sp>
      <p:sp>
        <p:nvSpPr>
          <p:cNvPr id="8" name="Título 1"/>
          <p:cNvSpPr txBox="1">
            <a:spLocks/>
          </p:cNvSpPr>
          <p:nvPr/>
        </p:nvSpPr>
        <p:spPr>
          <a:xfrm>
            <a:off x="7014950" y="1296537"/>
            <a:ext cx="5174222" cy="5418162"/>
          </a:xfrm>
          <a:prstGeom prst="rect">
            <a:avLst/>
          </a:prstGeom>
        </p:spPr>
        <p:txBody>
          <a:bodyPr vert="horz" lIns="91440" tIns="45720" rIns="91440" bIns="45720" rtlCol="0" anchor="t">
            <a:normAutofit fontScale="625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just">
              <a:lnSpc>
                <a:spcPct val="170000"/>
              </a:lnSpc>
              <a:buFont typeface="Wingdings" panose="05000000000000000000" pitchFamily="2" charset="2"/>
              <a:buChar char="ü"/>
            </a:pPr>
            <a:r>
              <a:rPr lang="pt-BR" sz="3200" dirty="0" smtClean="0">
                <a:solidFill>
                  <a:schemeClr val="tx1"/>
                </a:solidFill>
                <a:latin typeface="Bookman Old Style" panose="02050604050505020204" pitchFamily="18" charset="0"/>
              </a:rPr>
              <a:t>Não obstante as actividades do ACSs, os APEs constituem na mesma perspectiva o elo de ligação entre a comunidade e os serviços de saúde.</a:t>
            </a:r>
          </a:p>
          <a:p>
            <a:pPr marL="457200" indent="-457200" algn="just">
              <a:lnSpc>
                <a:spcPct val="170000"/>
              </a:lnSpc>
              <a:buFont typeface="Wingdings" panose="05000000000000000000" pitchFamily="2" charset="2"/>
              <a:buChar char="ü"/>
            </a:pPr>
            <a:r>
              <a:rPr lang="pt-BR" sz="3200" dirty="0" smtClean="0">
                <a:solidFill>
                  <a:schemeClr val="tx1"/>
                </a:solidFill>
                <a:latin typeface="Bookman Old Style" panose="02050604050505020204" pitchFamily="18" charset="0"/>
              </a:rPr>
              <a:t>Este organismo comunitário, esta mais virado para a prestação de  cuidados primários de saúde nas comunidades e leva consigo os problemas das mesmas para as entidades sanitárias e vice-versa. </a:t>
            </a:r>
            <a:endParaRPr lang="pt-BR" sz="3200"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12920965"/>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24085" y="624110"/>
            <a:ext cx="9880528" cy="699723"/>
          </a:xfrm>
        </p:spPr>
        <p:txBody>
          <a:bodyPr>
            <a:normAutofit/>
          </a:bodyPr>
          <a:lstStyle/>
          <a:p>
            <a:r>
              <a:rPr lang="pt-BR" sz="2800" b="1" dirty="0" smtClean="0">
                <a:solidFill>
                  <a:schemeClr val="tx1"/>
                </a:solidFill>
                <a:latin typeface="Bookman Old Style" panose="02050604050505020204" pitchFamily="18" charset="0"/>
              </a:rPr>
              <a:t>Outros </a:t>
            </a:r>
            <a:r>
              <a:rPr lang="pt-BR" sz="2800" b="1" i="1" dirty="0" smtClean="0">
                <a:solidFill>
                  <a:schemeClr val="tx1"/>
                </a:solidFill>
                <a:latin typeface="Bookman Old Style" panose="02050604050505020204" pitchFamily="18" charset="0"/>
              </a:rPr>
              <a:t>Elos</a:t>
            </a:r>
            <a:r>
              <a:rPr lang="pt-BR" sz="2800" b="1" dirty="0" smtClean="0">
                <a:solidFill>
                  <a:schemeClr val="tx1"/>
                </a:solidFill>
                <a:latin typeface="Bookman Old Style" panose="02050604050505020204" pitchFamily="18" charset="0"/>
              </a:rPr>
              <a:t> entre a Saúde e a Comunidade </a:t>
            </a:r>
            <a:endParaRPr lang="pt-BR" sz="2800" b="1" dirty="0">
              <a:solidFill>
                <a:schemeClr val="tx1"/>
              </a:solidFill>
              <a:latin typeface="Bookman Old Style" panose="02050604050505020204" pitchFamily="18" charset="0"/>
            </a:endParaRPr>
          </a:p>
        </p:txBody>
      </p:sp>
      <p:sp>
        <p:nvSpPr>
          <p:cNvPr id="3" name="Espaço Reservado para Conteúdo 2"/>
          <p:cNvSpPr>
            <a:spLocks noGrp="1"/>
          </p:cNvSpPr>
          <p:nvPr>
            <p:ph idx="1"/>
          </p:nvPr>
        </p:nvSpPr>
        <p:spPr>
          <a:xfrm>
            <a:off x="6892120" y="1166555"/>
            <a:ext cx="5008727" cy="5349922"/>
          </a:xfrm>
        </p:spPr>
        <p:txBody>
          <a:bodyPr>
            <a:noAutofit/>
          </a:bodyPr>
          <a:lstStyle/>
          <a:p>
            <a:pPr algn="just">
              <a:lnSpc>
                <a:spcPct val="150000"/>
              </a:lnSpc>
              <a:buFont typeface="Wingdings" panose="05000000000000000000" pitchFamily="2" charset="2"/>
              <a:buChar char="v"/>
            </a:pPr>
            <a:r>
              <a:rPr lang="pt-BR" sz="2400" dirty="0" smtClean="0">
                <a:solidFill>
                  <a:schemeClr val="tx1"/>
                </a:solidFill>
                <a:latin typeface="Bookman Old Style" panose="02050604050505020204" pitchFamily="18" charset="0"/>
              </a:rPr>
              <a:t>O regulamento da lei 8/2003-LOLE no artigo 110 do decreto 11/2005, reconhece os </a:t>
            </a:r>
            <a:r>
              <a:rPr lang="pt-BR" sz="2400" b="1" i="1" dirty="0" smtClean="0">
                <a:solidFill>
                  <a:schemeClr val="tx1"/>
                </a:solidFill>
                <a:latin typeface="Bookman Old Style" panose="02050604050505020204" pitchFamily="18" charset="0"/>
              </a:rPr>
              <a:t>Comitês Comunitários</a:t>
            </a:r>
            <a:r>
              <a:rPr lang="pt-BR" sz="2400" b="1" dirty="0" smtClean="0">
                <a:solidFill>
                  <a:schemeClr val="tx1"/>
                </a:solidFill>
                <a:latin typeface="Bookman Old Style" panose="02050604050505020204" pitchFamily="18" charset="0"/>
              </a:rPr>
              <a:t>, </a:t>
            </a:r>
            <a:r>
              <a:rPr lang="pt-BR" sz="2400" b="1" i="1" dirty="0" smtClean="0">
                <a:solidFill>
                  <a:schemeClr val="tx1"/>
                </a:solidFill>
                <a:latin typeface="Bookman Old Style" panose="02050604050505020204" pitchFamily="18" charset="0"/>
              </a:rPr>
              <a:t>Associações Comunitárias</a:t>
            </a:r>
            <a:r>
              <a:rPr lang="pt-BR" sz="2400" dirty="0" smtClean="0">
                <a:solidFill>
                  <a:schemeClr val="tx1"/>
                </a:solidFill>
                <a:latin typeface="Bookman Old Style" panose="02050604050505020204" pitchFamily="18" charset="0"/>
              </a:rPr>
              <a:t>, </a:t>
            </a:r>
            <a:r>
              <a:rPr lang="pt-BR" sz="2400" b="1" i="1" dirty="0" smtClean="0">
                <a:solidFill>
                  <a:schemeClr val="tx1"/>
                </a:solidFill>
                <a:latin typeface="Bookman Old Style" panose="02050604050505020204" pitchFamily="18" charset="0"/>
              </a:rPr>
              <a:t>AMETRAMO</a:t>
            </a:r>
            <a:r>
              <a:rPr lang="pt-BR" sz="2400" dirty="0" smtClean="0">
                <a:solidFill>
                  <a:schemeClr val="tx1"/>
                </a:solidFill>
                <a:latin typeface="Bookman Old Style" panose="02050604050505020204" pitchFamily="18" charset="0"/>
              </a:rPr>
              <a:t>  e as </a:t>
            </a:r>
            <a:r>
              <a:rPr lang="pt-BR" sz="2400" b="1" i="1" dirty="0" smtClean="0">
                <a:solidFill>
                  <a:schemeClr val="tx1"/>
                </a:solidFill>
                <a:latin typeface="Bookman Old Style" panose="02050604050505020204" pitchFamily="18" charset="0"/>
              </a:rPr>
              <a:t>Estruturas </a:t>
            </a:r>
            <a:r>
              <a:rPr lang="pt-BR" sz="2400" b="1" i="1" dirty="0">
                <a:solidFill>
                  <a:schemeClr val="tx1"/>
                </a:solidFill>
                <a:latin typeface="Bookman Old Style" panose="02050604050505020204" pitchFamily="18" charset="0"/>
              </a:rPr>
              <a:t>C</a:t>
            </a:r>
            <a:r>
              <a:rPr lang="pt-BR" sz="2400" b="1" i="1" dirty="0" smtClean="0">
                <a:solidFill>
                  <a:schemeClr val="tx1"/>
                </a:solidFill>
                <a:latin typeface="Bookman Old Style" panose="02050604050505020204" pitchFamily="18" charset="0"/>
              </a:rPr>
              <a:t>omunitárias</a:t>
            </a:r>
            <a:r>
              <a:rPr lang="pt-BR" sz="2400" b="1" dirty="0" smtClean="0">
                <a:solidFill>
                  <a:schemeClr val="tx1"/>
                </a:solidFill>
                <a:latin typeface="Bookman Old Style" panose="02050604050505020204" pitchFamily="18" charset="0"/>
              </a:rPr>
              <a:t> </a:t>
            </a:r>
            <a:r>
              <a:rPr lang="pt-BR" sz="2400" dirty="0" smtClean="0">
                <a:solidFill>
                  <a:schemeClr val="tx1"/>
                </a:solidFill>
                <a:latin typeface="Bookman Old Style" panose="02050604050505020204" pitchFamily="18" charset="0"/>
              </a:rPr>
              <a:t>como algumas das formas de organização das comunidades.</a:t>
            </a:r>
          </a:p>
          <a:p>
            <a:pPr marL="0" indent="0" algn="just">
              <a:lnSpc>
                <a:spcPct val="150000"/>
              </a:lnSpc>
              <a:buNone/>
            </a:pPr>
            <a:r>
              <a:rPr lang="pt-BR" sz="2400" dirty="0" smtClean="0">
                <a:solidFill>
                  <a:schemeClr val="tx1"/>
                </a:solidFill>
                <a:latin typeface="Bookman Old Style" panose="02050604050505020204" pitchFamily="18" charset="0"/>
              </a:rPr>
              <a:t> </a:t>
            </a:r>
            <a:endParaRPr lang="pt-BR" sz="2400" dirty="0">
              <a:solidFill>
                <a:schemeClr val="tx1"/>
              </a:solidFill>
              <a:latin typeface="Bookman Old Style" panose="02050604050505020204" pitchFamily="18" charset="0"/>
            </a:endParaRPr>
          </a:p>
        </p:txBody>
      </p:sp>
      <p:sp>
        <p:nvSpPr>
          <p:cNvPr id="6" name="Espaço Reservado para Número de Slide 5"/>
          <p:cNvSpPr>
            <a:spLocks noGrp="1"/>
          </p:cNvSpPr>
          <p:nvPr>
            <p:ph type="sldNum" sz="quarter" idx="12"/>
          </p:nvPr>
        </p:nvSpPr>
        <p:spPr/>
        <p:txBody>
          <a:bodyPr/>
          <a:lstStyle/>
          <a:p>
            <a:fld id="{F26F48D7-CE10-4B94-8C7C-270994C3B4F6}" type="slidenum">
              <a:rPr lang="en-US" smtClean="0"/>
              <a:pPr/>
              <a:t>8</a:t>
            </a:fld>
            <a:endParaRPr lang="en-US"/>
          </a:p>
        </p:txBody>
      </p:sp>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194" y="1323833"/>
            <a:ext cx="6550926" cy="5349922"/>
          </a:xfrm>
          <a:prstGeom prst="rect">
            <a:avLst/>
          </a:prstGeom>
        </p:spPr>
      </p:pic>
    </p:spTree>
    <p:extLst>
      <p:ext uri="{BB962C8B-B14F-4D97-AF65-F5344CB8AC3E}">
        <p14:creationId xmlns:p14="http://schemas.microsoft.com/office/powerpoint/2010/main" val="1162074792"/>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10521" y="627306"/>
            <a:ext cx="10481479" cy="686075"/>
          </a:xfrm>
        </p:spPr>
        <p:txBody>
          <a:bodyPr>
            <a:normAutofit/>
          </a:bodyPr>
          <a:lstStyle/>
          <a:p>
            <a:pPr algn="just"/>
            <a:r>
              <a:rPr lang="pt-BR" sz="2800" b="1" dirty="0" smtClean="0">
                <a:solidFill>
                  <a:schemeClr val="tx1"/>
                </a:solidFill>
                <a:latin typeface="Bookman Old Style" panose="02050604050505020204" pitchFamily="18" charset="0"/>
              </a:rPr>
              <a:t>Associações (</a:t>
            </a:r>
            <a:r>
              <a:rPr lang="pt-BR" sz="2800" b="1" dirty="0" err="1" smtClean="0">
                <a:solidFill>
                  <a:schemeClr val="tx1"/>
                </a:solidFill>
                <a:latin typeface="Bookman Old Style" panose="02050604050505020204" pitchFamily="18" charset="0"/>
              </a:rPr>
              <a:t>Khurula</a:t>
            </a:r>
            <a:r>
              <a:rPr lang="pt-BR" sz="2800" b="1" dirty="0" smtClean="0">
                <a:solidFill>
                  <a:schemeClr val="tx1"/>
                </a:solidFill>
                <a:latin typeface="Bookman Old Style" panose="02050604050505020204" pitchFamily="18" charset="0"/>
              </a:rPr>
              <a:t>, </a:t>
            </a:r>
            <a:r>
              <a:rPr lang="pt-BR" sz="2800" b="1" dirty="0" err="1" smtClean="0">
                <a:solidFill>
                  <a:schemeClr val="tx1"/>
                </a:solidFill>
                <a:latin typeface="Bookman Old Style" panose="02050604050505020204" pitchFamily="18" charset="0"/>
              </a:rPr>
              <a:t>Kushaissa</a:t>
            </a:r>
            <a:r>
              <a:rPr lang="pt-BR" sz="2800" b="1" dirty="0" smtClean="0">
                <a:solidFill>
                  <a:schemeClr val="tx1"/>
                </a:solidFill>
                <a:latin typeface="Bookman Old Style" panose="02050604050505020204" pitchFamily="18" charset="0"/>
              </a:rPr>
              <a:t>) e DOT – Comunitário </a:t>
            </a:r>
            <a:endParaRPr lang="pt-BR" sz="2800" b="1" dirty="0">
              <a:solidFill>
                <a:schemeClr val="tx1"/>
              </a:solidFill>
              <a:latin typeface="Bookman Old Style" panose="02050604050505020204" pitchFamily="18" charset="0"/>
            </a:endParaRPr>
          </a:p>
        </p:txBody>
      </p:sp>
      <p:sp>
        <p:nvSpPr>
          <p:cNvPr id="3" name="Espaço Reservado para Conteúdo 2"/>
          <p:cNvSpPr>
            <a:spLocks noGrp="1"/>
          </p:cNvSpPr>
          <p:nvPr>
            <p:ph idx="1"/>
          </p:nvPr>
        </p:nvSpPr>
        <p:spPr>
          <a:xfrm>
            <a:off x="282739" y="1313380"/>
            <a:ext cx="11672699" cy="5442262"/>
          </a:xfrm>
        </p:spPr>
        <p:txBody>
          <a:bodyPr>
            <a:normAutofit/>
          </a:bodyPr>
          <a:lstStyle/>
          <a:p>
            <a:pPr algn="just">
              <a:lnSpc>
                <a:spcPct val="150000"/>
              </a:lnSpc>
            </a:pPr>
            <a:r>
              <a:rPr lang="pt-BR" sz="2400" dirty="0" smtClean="0">
                <a:solidFill>
                  <a:schemeClr val="tx1"/>
                </a:solidFill>
                <a:latin typeface="Bookman Old Style" panose="02050604050505020204" pitchFamily="18" charset="0"/>
              </a:rPr>
              <a:t>Geralmente, as associações, os comitês comunitários e outras organizações de massa que trabalham em prol do bem estar das comunidades e servem de vinculo entre Saúde e Comunidade, são compostos por indivíduos eleitos ou escolhidos pela comunidade para a representar em todas as ocasiões e tomar decisões sobre a Saúde.</a:t>
            </a:r>
          </a:p>
          <a:p>
            <a:pPr algn="just">
              <a:lnSpc>
                <a:spcPct val="150000"/>
              </a:lnSpc>
            </a:pPr>
            <a:r>
              <a:rPr lang="pt-BR" sz="2400" dirty="0" smtClean="0">
                <a:solidFill>
                  <a:schemeClr val="tx1"/>
                </a:solidFill>
                <a:latin typeface="Bookman Old Style" panose="02050604050505020204" pitchFamily="18" charset="0"/>
              </a:rPr>
              <a:t>São portanto, organismos independentes que não devem se subordinar as instituições da saúde, mas que no entanto, as entidades de Saúde cooperam em termos de treinamento em matéria de promoção de saúde e apoio logístico na implementação das suas actividades.</a:t>
            </a:r>
            <a:endParaRPr lang="pt-BR" sz="2400" dirty="0">
              <a:solidFill>
                <a:schemeClr val="tx1"/>
              </a:solidFill>
              <a:latin typeface="Bookman Old Style" panose="02050604050505020204" pitchFamily="18" charset="0"/>
            </a:endParaRPr>
          </a:p>
        </p:txBody>
      </p:sp>
      <p:sp>
        <p:nvSpPr>
          <p:cNvPr id="6" name="Espaço Reservado para Número de Slide 5"/>
          <p:cNvSpPr>
            <a:spLocks noGrp="1"/>
          </p:cNvSpPr>
          <p:nvPr>
            <p:ph type="sldNum" sz="quarter" idx="12"/>
          </p:nvPr>
        </p:nvSpPr>
        <p:spPr/>
        <p:txBody>
          <a:bodyPr/>
          <a:lstStyle/>
          <a:p>
            <a:fld id="{F26F48D7-CE10-4B94-8C7C-270994C3B4F6}" type="slidenum">
              <a:rPr lang="en-US" smtClean="0"/>
              <a:pPr/>
              <a:t>9</a:t>
            </a:fld>
            <a:endParaRPr lang="en-US"/>
          </a:p>
        </p:txBody>
      </p:sp>
    </p:spTree>
    <p:extLst>
      <p:ext uri="{BB962C8B-B14F-4D97-AF65-F5344CB8AC3E}">
        <p14:creationId xmlns:p14="http://schemas.microsoft.com/office/powerpoint/2010/main" val="70584725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_Cacho">
  <a:themeElements>
    <a:clrScheme name="Cach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ach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1484</TotalTime>
  <Words>867</Words>
  <Application>Microsoft Office PowerPoint</Application>
  <PresentationFormat>Widescreen</PresentationFormat>
  <Paragraphs>105</Paragraphs>
  <Slides>12</Slides>
  <Notes>1</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12</vt:i4>
      </vt:variant>
    </vt:vector>
  </HeadingPairs>
  <TitlesOfParts>
    <vt:vector size="19" baseType="lpstr">
      <vt:lpstr>Arial</vt:lpstr>
      <vt:lpstr>Bookman Old Style</vt:lpstr>
      <vt:lpstr>Calibri</vt:lpstr>
      <vt:lpstr>Century Gothic</vt:lpstr>
      <vt:lpstr>Wingdings</vt:lpstr>
      <vt:lpstr>Wingdings 3</vt:lpstr>
      <vt:lpstr>1_Cacho</vt:lpstr>
      <vt:lpstr>   República de Moçambique ---------------- Governo do Distrito de Homoine Serviço Distrital de Saúde , Mulher e Acção Social  Repartição de Controlo de Doenças e Promoção de Saúde  Programa de Envolvimento Comunitário e Educação para Saúde  ELO DE LIGAÇÃO ENTRE A SAUDE E A COMUNIDADE  </vt:lpstr>
      <vt:lpstr>BREVE LOCALIZAÇÃO DO DISTRITO</vt:lpstr>
      <vt:lpstr>Rede sanitária </vt:lpstr>
      <vt:lpstr>Programa de Envolvimento Comunitário </vt:lpstr>
      <vt:lpstr>Elo de ligação Saúde versus Comunidade </vt:lpstr>
      <vt:lpstr>Comitês de Saúde </vt:lpstr>
      <vt:lpstr>Agentes polivalentes Elementares (APEs)</vt:lpstr>
      <vt:lpstr>Outros Elos entre a Saúde e a Comunidade </vt:lpstr>
      <vt:lpstr>Associações (Khurula, Kushaissa) e DOT – Comunitário </vt:lpstr>
      <vt:lpstr>Sumario das actividades dos actores comunitários </vt:lpstr>
      <vt:lpstr>Nós acreditamos que com o envolvimento de todo tecido social, as nossas actividades em Saúde terão êxito...</vt:lpstr>
      <vt:lpstr>Galeria de E.C</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Noraldino Nuva</dc:creator>
  <cp:lastModifiedBy>Noraldino Nuva</cp:lastModifiedBy>
  <cp:revision>81</cp:revision>
  <dcterms:created xsi:type="dcterms:W3CDTF">2016-01-17T06:36:30Z</dcterms:created>
  <dcterms:modified xsi:type="dcterms:W3CDTF">2016-05-02T04:39:44Z</dcterms:modified>
</cp:coreProperties>
</file>