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63" r:id="rId3"/>
    <p:sldId id="257" r:id="rId4"/>
    <p:sldId id="259" r:id="rId5"/>
    <p:sldId id="258" r:id="rId6"/>
    <p:sldId id="260" r:id="rId7"/>
    <p:sldId id="261" r:id="rId8"/>
    <p:sldId id="262" r:id="rId9"/>
    <p:sldId id="264" r:id="rId10"/>
    <p:sldId id="265"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422" y="-90"/>
      </p:cViewPr>
      <p:guideLst>
        <p:guide orient="horz" pos="2880"/>
        <p:guide pos="216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C6B88F-9A7D-4E0D-AAFD-B66C37D7D9FC}" type="datetimeFigureOut">
              <a:rPr lang="en-US" smtClean="0"/>
              <a:pPr/>
              <a:t>5/15/2017</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BD59DD-3A1F-438F-B0FF-CCAAC446AD2E}" type="slidenum">
              <a:rPr lang="en-US" smtClean="0"/>
              <a:pPr/>
              <a:t>‹#›</a:t>
            </a:fld>
            <a:endParaRPr lang="en-US"/>
          </a:p>
        </p:txBody>
      </p:sp>
    </p:spTree>
    <p:extLst>
      <p:ext uri="{BB962C8B-B14F-4D97-AF65-F5344CB8AC3E}">
        <p14:creationId xmlns:p14="http://schemas.microsoft.com/office/powerpoint/2010/main" xmlns="" val="332477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BD59DD-3A1F-438F-B0FF-CCAAC446AD2E}" type="slidenum">
              <a:rPr lang="en-US" smtClean="0"/>
              <a:pPr/>
              <a:t>10</a:t>
            </a:fld>
            <a:endParaRPr lang="en-US"/>
          </a:p>
        </p:txBody>
      </p:sp>
    </p:spTree>
    <p:extLst>
      <p:ext uri="{BB962C8B-B14F-4D97-AF65-F5344CB8AC3E}">
        <p14:creationId xmlns:p14="http://schemas.microsoft.com/office/powerpoint/2010/main" xmlns="" val="167117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582930" y="0"/>
            <a:ext cx="5657850" cy="406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1500" y="4267200"/>
            <a:ext cx="5657850" cy="2032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571500" y="6299200"/>
            <a:ext cx="5143500" cy="13208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733B145-A6B6-4386-8520-D116806B0B72}"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
        <p:nvSpPr>
          <p:cNvPr id="7" name="Rectangle 6"/>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914400"/>
            <a:ext cx="5429250" cy="51816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B145-A6B6-4386-8520-D116806B0B72}"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 y="914402"/>
            <a:ext cx="1371600" cy="72135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3100" y="914401"/>
            <a:ext cx="4286250" cy="65024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B145-A6B6-4386-8520-D116806B0B72}"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B145-A6B6-4386-8520-D116806B0B72}"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582930" y="0"/>
            <a:ext cx="5657850" cy="406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500" y="4368800"/>
            <a:ext cx="5657850" cy="22352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71500" y="6604000"/>
            <a:ext cx="5143500" cy="12192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B145-A6B6-4386-8520-D116806B0B72}"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
        <p:nvSpPr>
          <p:cNvPr id="8" name="Rectangle 7"/>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71500" y="812801"/>
            <a:ext cx="2743200" cy="50231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86150" y="812801"/>
            <a:ext cx="2743200" cy="50231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B145-A6B6-4386-8520-D116806B0B72}"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69214" y="812800"/>
            <a:ext cx="2743200" cy="853016"/>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69214" y="1772352"/>
            <a:ext cx="2743200" cy="4064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83864" y="812800"/>
            <a:ext cx="2743200" cy="853016"/>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864" y="1772352"/>
            <a:ext cx="2743200" cy="4064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B145-A6B6-4386-8520-D116806B0B72}" type="datetimeFigureOut">
              <a:rPr lang="en-US" smtClean="0"/>
              <a:pPr/>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386792-732A-4F9A-AD01-86C92A12F3D1}" type="slidenum">
              <a:rPr lang="en-US" smtClean="0"/>
              <a:pPr/>
              <a:t>‹#›</a:t>
            </a:fld>
            <a:endParaRPr lang="en-US"/>
          </a:p>
        </p:txBody>
      </p:sp>
      <p:cxnSp>
        <p:nvCxnSpPr>
          <p:cNvPr id="11" name="Straight Connector 10"/>
          <p:cNvCxnSpPr/>
          <p:nvPr/>
        </p:nvCxnSpPr>
        <p:spPr>
          <a:xfrm>
            <a:off x="569214" y="1665816"/>
            <a:ext cx="2743200" cy="2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83864" y="1665816"/>
            <a:ext cx="2743200" cy="211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33B145-A6B6-4386-8520-D116806B0B72}" type="datetimeFigureOut">
              <a:rPr lang="en-US" smtClean="0"/>
              <a:pPr/>
              <a:t>5/15/2017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B145-A6B6-4386-8520-D116806B0B72}" type="datetimeFigureOut">
              <a:rPr lang="en-US" smtClean="0"/>
              <a:pPr/>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 y="6096000"/>
            <a:ext cx="5088636" cy="21336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2783149" y="609600"/>
            <a:ext cx="3446201" cy="54863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1" y="609600"/>
            <a:ext cx="2005243" cy="54864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B145-A6B6-4386-8520-D116806B0B72}"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86792-732A-4F9A-AD01-86C92A12F3D1}" type="slidenum">
              <a:rPr lang="en-US" smtClean="0"/>
              <a:pPr/>
              <a:t>‹#›</a:t>
            </a:fld>
            <a:endParaRPr lang="en-US"/>
          </a:p>
        </p:txBody>
      </p:sp>
      <p:cxnSp>
        <p:nvCxnSpPr>
          <p:cNvPr id="10" name="Straight Connector 9"/>
          <p:cNvCxnSpPr/>
          <p:nvPr/>
        </p:nvCxnSpPr>
        <p:spPr>
          <a:xfrm rot="5400000">
            <a:off x="146646" y="3353263"/>
            <a:ext cx="5080000" cy="1191"/>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9214" y="6096000"/>
            <a:ext cx="5088636" cy="21336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582930" y="609600"/>
            <a:ext cx="5657850" cy="38608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7794" y="4673600"/>
            <a:ext cx="5543550" cy="1073149"/>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B145-A6B6-4386-8520-D116806B0B72}"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6096000"/>
            <a:ext cx="5086350" cy="21336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71500" y="914400"/>
            <a:ext cx="5657850" cy="51816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686300" y="8278369"/>
            <a:ext cx="1600200" cy="486833"/>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E733B145-A6B6-4386-8520-D116806B0B72}" type="datetimeFigureOut">
              <a:rPr lang="en-US" smtClean="0"/>
              <a:pPr/>
              <a:t>5/15/2017</a:t>
            </a:fld>
            <a:endParaRPr lang="en-US"/>
          </a:p>
        </p:txBody>
      </p:sp>
      <p:sp>
        <p:nvSpPr>
          <p:cNvPr id="5" name="Footer Placeholder 4"/>
          <p:cNvSpPr>
            <a:spLocks noGrp="1"/>
          </p:cNvSpPr>
          <p:nvPr>
            <p:ph type="ftr" sz="quarter" idx="3"/>
          </p:nvPr>
        </p:nvSpPr>
        <p:spPr>
          <a:xfrm>
            <a:off x="571500" y="8278369"/>
            <a:ext cx="3655402" cy="486833"/>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5715000" y="7583425"/>
            <a:ext cx="571500" cy="486833"/>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3386792-732A-4F9A-AD01-86C92A12F3D1}" type="slidenum">
              <a:rPr lang="en-US" smtClean="0"/>
              <a:pPr/>
              <a:t>‹#›</a:t>
            </a:fld>
            <a:endParaRPr lang="en-US"/>
          </a:p>
        </p:txBody>
      </p:sp>
      <p:sp>
        <p:nvSpPr>
          <p:cNvPr id="8" name="Rectangle 7"/>
          <p:cNvSpPr/>
          <p:nvPr/>
        </p:nvSpPr>
        <p:spPr>
          <a:xfrm>
            <a:off x="582930" y="0"/>
            <a:ext cx="5657850" cy="5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hecaraccidentlawyer.org/"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hyperlink" Target="https://del.icio.us/daniellawkim" TargetMode="External"/><Relationship Id="rId3" Type="http://schemas.openxmlformats.org/officeDocument/2006/relationships/hyperlink" Target="http://www.thecaraccidentlawyer.org/" TargetMode="External"/><Relationship Id="rId7" Type="http://schemas.openxmlformats.org/officeDocument/2006/relationships/hyperlink" Target="https://twitter.com/daniellawkim" TargetMode="External"/><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4.png"/><Relationship Id="rId11" Type="http://schemas.openxmlformats.org/officeDocument/2006/relationships/hyperlink" Target="https://www.facebook.com/Daniel-Kim-Law-748460021981643/" TargetMode="External"/><Relationship Id="rId5" Type="http://schemas.openxmlformats.org/officeDocument/2006/relationships/hyperlink" Target="http://www.dailymotion.com/DanielKimLaw" TargetMode="External"/><Relationship Id="rId10" Type="http://schemas.openxmlformats.org/officeDocument/2006/relationships/image" Target="../media/image16.png"/><Relationship Id="rId4" Type="http://schemas.openxmlformats.org/officeDocument/2006/relationships/image" Target="../media/image13.jpeg"/><Relationship Id="rId9" Type="http://schemas.openxmlformats.org/officeDocument/2006/relationships/hyperlink" Target="https://pinterest.com/daniellawkim/" TargetMode="External"/><Relationship Id="rId1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thecaraccidentlawyer.org/" TargetMode="External"/><Relationship Id="rId1" Type="http://schemas.openxmlformats.org/officeDocument/2006/relationships/slideLayout" Target="../slideLayouts/slideLayout6.xml"/><Relationship Id="rId4" Type="http://schemas.openxmlformats.org/officeDocument/2006/relationships/hyperlink" Target="http://www.thecaraccidentlawyer.org/motorcycle-acciden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thecaraccidentlawyer.org/"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thecaraccidentlawyer.org/" TargetMode="External"/><Relationship Id="rId1" Type="http://schemas.openxmlformats.org/officeDocument/2006/relationships/slideLayout" Target="../slideLayouts/slideLayout6.xml"/><Relationship Id="rId4" Type="http://schemas.openxmlformats.org/officeDocument/2006/relationships/hyperlink" Target="http://thecaraccidentlawyer.org/car-accident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thecaraccidentlawyer.org/" TargetMode="External"/><Relationship Id="rId2" Type="http://schemas.openxmlformats.org/officeDocument/2006/relationships/hyperlink" Target="http://thecaraccidentlawyer.org/car-accidents/" TargetMode="Externa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www.thecaraccidentlawyer.org/" TargetMode="External"/><Relationship Id="rId2" Type="http://schemas.openxmlformats.org/officeDocument/2006/relationships/hyperlink" Target="http://thecaraccidentlawyer.org/car-accidents/" TargetMode="Externa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www.thecaraccidentlawyer.org/" TargetMode="External"/><Relationship Id="rId2" Type="http://schemas.openxmlformats.org/officeDocument/2006/relationships/hyperlink" Target="http://www.thecaraccidentlawyer.org/motorcycle-accidents/" TargetMode="Externa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hyperlink" Target="http://www.thecaraccidentlawyer.org/" TargetMode="External"/><Relationship Id="rId2" Type="http://schemas.openxmlformats.org/officeDocument/2006/relationships/hyperlink" Target="http://www.thecaraccidentlawyer.org/motorcycle-accidents/" TargetMode="Externa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thecaraccidentlawyer.org/" TargetMode="External"/><Relationship Id="rId1" Type="http://schemas.openxmlformats.org/officeDocument/2006/relationships/slideLayout" Target="../slideLayouts/slideLayout6.xml"/><Relationship Id="rId4" Type="http://schemas.openxmlformats.org/officeDocument/2006/relationships/hyperlink" Target="http://www.thecaraccidentlawyer.org/motorcycle-accid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9321" y="228600"/>
            <a:ext cx="5257800" cy="2628900"/>
          </a:xfrm>
          <a:prstGeom prst="rect">
            <a:avLst/>
          </a:prstGeom>
        </p:spPr>
      </p:pic>
      <p:sp>
        <p:nvSpPr>
          <p:cNvPr id="2" name="Title 1"/>
          <p:cNvSpPr>
            <a:spLocks noGrp="1"/>
          </p:cNvSpPr>
          <p:nvPr>
            <p:ph type="ctrTitle"/>
          </p:nvPr>
        </p:nvSpPr>
        <p:spPr>
          <a:xfrm>
            <a:off x="799321" y="2971800"/>
            <a:ext cx="5257800" cy="1066800"/>
          </a:xfrm>
        </p:spPr>
        <p:txBody>
          <a:bodyPr/>
          <a:lstStyle/>
          <a:p>
            <a:pPr algn="ctr"/>
            <a:r>
              <a:rPr lang="en-US" sz="5400" dirty="0">
                <a:hlinkClick r:id="rId2"/>
              </a:rPr>
              <a:t>Daniel Kim Law</a:t>
            </a:r>
          </a:p>
        </p:txBody>
      </p:sp>
      <p:sp>
        <p:nvSpPr>
          <p:cNvPr id="3" name="Rectangle 2"/>
          <p:cNvSpPr/>
          <p:nvPr/>
        </p:nvSpPr>
        <p:spPr>
          <a:xfrm>
            <a:off x="228600" y="4182070"/>
            <a:ext cx="6400800" cy="156966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just"/>
            <a:r>
              <a:rPr lang="en-US" sz="2400" dirty="0"/>
              <a:t>Attorney Daniel Kim of the Law Offices of The Car Accident Lawyer in Los Angeles provides legal services for serious Personal Injury claims in California.</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76300" y="6019800"/>
            <a:ext cx="2400300" cy="133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609600" y="7438072"/>
            <a:ext cx="2819400"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dirty="0"/>
              <a:t>We will work one-on-one with you throughout your case. Find out the benefits of hiring us.</a:t>
            </a: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00500" y="6019800"/>
            <a:ext cx="2400300" cy="133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3581400" y="7518737"/>
            <a:ext cx="3200400"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2000" dirty="0"/>
              <a:t>Absolutely No </a:t>
            </a:r>
            <a:r>
              <a:rPr lang="en-US" sz="2000" dirty="0" smtClean="0"/>
              <a:t>Fees</a:t>
            </a:r>
          </a:p>
          <a:p>
            <a:endParaRPr lang="en-US" sz="2000" dirty="0"/>
          </a:p>
          <a:p>
            <a:r>
              <a:rPr lang="en-US" sz="2000" dirty="0" smtClean="0"/>
              <a:t> </a:t>
            </a:r>
            <a:r>
              <a:rPr lang="en-US" sz="2000" dirty="0"/>
              <a:t>Unless We Win Your Case.</a:t>
            </a:r>
          </a:p>
        </p:txBody>
      </p:sp>
    </p:spTree>
    <p:extLst>
      <p:ext uri="{BB962C8B-B14F-4D97-AF65-F5344CB8AC3E}">
        <p14:creationId xmlns:p14="http://schemas.microsoft.com/office/powerpoint/2010/main" xmlns="" val="3068804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0"/>
            <a:ext cx="6515100" cy="533400"/>
          </a:xfrm>
        </p:spPr>
        <p:txBody>
          <a:bodyPr>
            <a:noAutofit/>
          </a:bodyPr>
          <a:lstStyle/>
          <a:p>
            <a:pPr algn="ctr"/>
            <a:r>
              <a:rPr lang="en-US" sz="3600" cap="none" dirty="0" smtClean="0">
                <a:hlinkClick r:id="rId3"/>
              </a:rPr>
              <a:t>www.thecaraccidentlawyer.org</a:t>
            </a:r>
            <a:endParaRPr lang="en-US" sz="3600" cap="none" dirty="0">
              <a:hlinkClick r:id="rId3"/>
            </a:endParaRPr>
          </a:p>
        </p:txBody>
      </p:sp>
      <p:pic>
        <p:nvPicPr>
          <p:cNvPr id="5" name="Picture Placeholder 4"/>
          <p:cNvPicPr>
            <a:picLocks noGrp="1" noChangeAspect="1"/>
          </p:cNvPicPr>
          <p:nvPr>
            <p:ph type="pic" idx="1"/>
          </p:nvPr>
        </p:nvPicPr>
        <p:blipFill>
          <a:blip r:embed="rId4" cstate="print">
            <a:extLst>
              <a:ext uri="{28A0092B-C50C-407E-A947-70E740481C1C}">
                <a14:useLocalDpi xmlns:a14="http://schemas.microsoft.com/office/drawing/2010/main" xmlns="" val="0"/>
              </a:ext>
            </a:extLst>
          </a:blip>
          <a:srcRect l="8784" r="8784"/>
          <a:stretch>
            <a:fillRect/>
          </a:stretch>
        </p:blipFill>
        <p:spPr/>
      </p:pic>
      <p:sp>
        <p:nvSpPr>
          <p:cNvPr id="4" name="Text Placeholder 3"/>
          <p:cNvSpPr>
            <a:spLocks noGrp="1"/>
          </p:cNvSpPr>
          <p:nvPr>
            <p:ph type="body" sz="half" idx="2"/>
          </p:nvPr>
        </p:nvSpPr>
        <p:spPr>
          <a:xfrm>
            <a:off x="342900" y="8305800"/>
            <a:ext cx="6115050" cy="609600"/>
          </a:xfrm>
        </p:spPr>
        <p:txBody>
          <a:bodyPr>
            <a:noAutofit/>
          </a:bodyPr>
          <a:lstStyle/>
          <a:p>
            <a:pPr algn="ctr"/>
            <a:r>
              <a:rPr lang="en-US" sz="3600" dirty="0"/>
              <a:t>Daniel Kim Law</a:t>
            </a:r>
          </a:p>
        </p:txBody>
      </p:sp>
      <p:sp>
        <p:nvSpPr>
          <p:cNvPr id="11" name="Rectangle 10"/>
          <p:cNvSpPr/>
          <p:nvPr/>
        </p:nvSpPr>
        <p:spPr>
          <a:xfrm>
            <a:off x="1756981" y="6324600"/>
            <a:ext cx="4567619" cy="954107"/>
          </a:xfrm>
          <a:prstGeom prst="rect">
            <a:avLst/>
          </a:prstGeom>
        </p:spPr>
        <p:txBody>
          <a:bodyPr wrap="square">
            <a:spAutoFit/>
          </a:bodyPr>
          <a:lstStyle/>
          <a:p>
            <a:pPr algn="ctr"/>
            <a:r>
              <a:rPr lang="en-US" sz="2800" b="1" dirty="0"/>
              <a:t>For more information visit our </a:t>
            </a:r>
            <a:r>
              <a:rPr lang="en-US" sz="2800" b="1" dirty="0" smtClean="0"/>
              <a:t>website:</a:t>
            </a:r>
            <a:endParaRPr lang="en-US" sz="2800" b="1" dirty="0"/>
          </a:p>
        </p:txBody>
      </p:sp>
      <p:pic>
        <p:nvPicPr>
          <p:cNvPr id="12" name="Picture 4">
            <a:hlinkClick r:id="rId5"/>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04800" y="6220545"/>
            <a:ext cx="1085272" cy="1094655"/>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a:hlinkClick r:id="rId7"/>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343400" y="4724400"/>
            <a:ext cx="2119264" cy="706421"/>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16">
            <a:hlinkClick r:id="rId9"/>
          </p:cNvPr>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200400" y="5638800"/>
            <a:ext cx="2119264" cy="706421"/>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7">
            <a:hlinkClick r:id="rId11"/>
          </p:cNvPr>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524000" y="4800600"/>
            <a:ext cx="2119264" cy="706421"/>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8" descr="C:\Users\Pankaj Yadav\Desktop\final-result.jpg">
            <a:hlinkClick r:id="rId13"/>
          </p:cNvPr>
          <p:cNvPicPr>
            <a:picLocks noChangeAspect="1" noChangeArrowheads="1"/>
          </p:cNvPicPr>
          <p:nvPr/>
        </p:nvPicPr>
        <p:blipFill>
          <a:blip r:embed="rId14" cstate="print"/>
          <a:srcRect/>
          <a:stretch>
            <a:fillRect/>
          </a:stretch>
        </p:blipFill>
        <p:spPr bwMode="auto">
          <a:xfrm>
            <a:off x="381000" y="4953000"/>
            <a:ext cx="1007137" cy="990600"/>
          </a:xfrm>
          <a:prstGeom prst="rect">
            <a:avLst/>
          </a:prstGeom>
          <a:noFill/>
        </p:spPr>
      </p:pic>
    </p:spTree>
    <p:extLst>
      <p:ext uri="{BB962C8B-B14F-4D97-AF65-F5344CB8AC3E}">
        <p14:creationId xmlns:p14="http://schemas.microsoft.com/office/powerpoint/2010/main" xmlns="" val="2140871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p:cNvPr>
          <p:cNvPicPr>
            <a:picLocks noChangeAspect="1"/>
          </p:cNvPicPr>
          <p:nvPr/>
        </p:nvPicPr>
        <p:blipFill rotWithShape="1">
          <a:blip r:embed="rId3" cstate="print">
            <a:extLst>
              <a:ext uri="{28A0092B-C50C-407E-A947-70E740481C1C}">
                <a14:useLocalDpi xmlns:a14="http://schemas.microsoft.com/office/drawing/2010/main" xmlns="" val="0"/>
              </a:ext>
            </a:extLst>
          </a:blip>
          <a:srcRect b="23266"/>
          <a:stretch/>
        </p:blipFill>
        <p:spPr>
          <a:xfrm>
            <a:off x="0" y="0"/>
            <a:ext cx="6858000" cy="3508310"/>
          </a:xfrm>
          <a:prstGeom prst="rect">
            <a:avLst/>
          </a:prstGeom>
        </p:spPr>
      </p:pic>
      <p:sp>
        <p:nvSpPr>
          <p:cNvPr id="2" name="Title 1"/>
          <p:cNvSpPr>
            <a:spLocks noGrp="1"/>
          </p:cNvSpPr>
          <p:nvPr>
            <p:ph type="title"/>
          </p:nvPr>
        </p:nvSpPr>
        <p:spPr>
          <a:xfrm>
            <a:off x="457200" y="3657600"/>
            <a:ext cx="5943600" cy="975049"/>
          </a:xfrm>
        </p:spPr>
        <p:txBody>
          <a:bodyPr>
            <a:noAutofit/>
          </a:bodyPr>
          <a:lstStyle/>
          <a:p>
            <a:pPr algn="ctr"/>
            <a:r>
              <a:rPr lang="en-US" sz="6600" dirty="0">
                <a:hlinkClick r:id="rId4"/>
              </a:rPr>
              <a:t>Daniel Kim Law</a:t>
            </a:r>
          </a:p>
        </p:txBody>
      </p:sp>
      <p:sp>
        <p:nvSpPr>
          <p:cNvPr id="4" name="Rectangle 3"/>
          <p:cNvSpPr/>
          <p:nvPr/>
        </p:nvSpPr>
        <p:spPr>
          <a:xfrm>
            <a:off x="76200" y="4852749"/>
            <a:ext cx="6553200" cy="406265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sz="2000" b="1" dirty="0"/>
              <a:t>We Treat Every Case Like Our Own</a:t>
            </a:r>
          </a:p>
          <a:p>
            <a:pPr algn="just"/>
            <a:r>
              <a:rPr lang="en-US" dirty="0"/>
              <a:t>We treat every case as if it were our own. To that extent, when you hire us, you essentially become not only a cherished client, but a part of our family. Trust us, we fight for our family.</a:t>
            </a:r>
          </a:p>
          <a:p>
            <a:pPr algn="just"/>
            <a:endParaRPr lang="en-US" dirty="0"/>
          </a:p>
          <a:p>
            <a:pPr algn="just"/>
            <a:r>
              <a:rPr lang="en-US" sz="2000" b="1" dirty="0"/>
              <a:t>Our Mission is Your Satisfaction and Full Compensation</a:t>
            </a:r>
          </a:p>
          <a:p>
            <a:pPr algn="just"/>
            <a:r>
              <a:rPr lang="en-US" dirty="0"/>
              <a:t>Pursuit of justice, relief for the injured, and prevention of future acts of negligence are the reasons we practice law at The Car Accident Lawyer. Discuss your case with us and let us fiercely fight your rights.</a:t>
            </a:r>
          </a:p>
          <a:p>
            <a:pPr algn="just"/>
            <a:endParaRPr lang="en-US" dirty="0"/>
          </a:p>
          <a:p>
            <a:pPr algn="just"/>
            <a:r>
              <a:rPr lang="en-US" dirty="0"/>
              <a:t>To schedule your FREE case evaluation, fill out a case evaluation form and contact us at 1-800-560-2139.</a:t>
            </a:r>
          </a:p>
        </p:txBody>
      </p:sp>
    </p:spTree>
    <p:extLst>
      <p:ext uri="{BB962C8B-B14F-4D97-AF65-F5344CB8AC3E}">
        <p14:creationId xmlns:p14="http://schemas.microsoft.com/office/powerpoint/2010/main" xmlns="" val="37235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p:cNvPr>
          <p:cNvPicPr>
            <a:picLocks noChangeAspect="1"/>
          </p:cNvPicPr>
          <p:nvPr/>
        </p:nvPicPr>
        <p:blipFill rotWithShape="1">
          <a:blip r:embed="rId3" cstate="print">
            <a:extLst>
              <a:ext uri="{28A0092B-C50C-407E-A947-70E740481C1C}">
                <a14:useLocalDpi xmlns:a14="http://schemas.microsoft.com/office/drawing/2010/main" xmlns="" val="0"/>
              </a:ext>
            </a:extLst>
          </a:blip>
          <a:srcRect t="4649" r="2313"/>
          <a:stretch/>
        </p:blipFill>
        <p:spPr>
          <a:xfrm>
            <a:off x="0" y="4495800"/>
            <a:ext cx="6699380" cy="3787260"/>
          </a:xfrm>
          <a:prstGeom prst="rect">
            <a:avLst/>
          </a:prstGeom>
        </p:spPr>
      </p:pic>
      <p:sp>
        <p:nvSpPr>
          <p:cNvPr id="2" name="Title 1"/>
          <p:cNvSpPr>
            <a:spLocks noGrp="1"/>
          </p:cNvSpPr>
          <p:nvPr>
            <p:ph type="title"/>
          </p:nvPr>
        </p:nvSpPr>
        <p:spPr>
          <a:xfrm>
            <a:off x="990600" y="8229600"/>
            <a:ext cx="4800600" cy="704758"/>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pPr algn="ctr"/>
            <a:r>
              <a:rPr lang="en-US" cap="none" dirty="0" smtClean="0">
                <a:hlinkClick r:id="rId2"/>
              </a:rPr>
              <a:t>Daniel Kim Law</a:t>
            </a:r>
            <a:endParaRPr lang="en-US" cap="none" dirty="0">
              <a:hlinkClick r:id="rId2"/>
            </a:endParaRPr>
          </a:p>
        </p:txBody>
      </p:sp>
      <p:sp>
        <p:nvSpPr>
          <p:cNvPr id="4" name="Rectangle 3"/>
          <p:cNvSpPr/>
          <p:nvPr/>
        </p:nvSpPr>
        <p:spPr>
          <a:xfrm>
            <a:off x="228600" y="152400"/>
            <a:ext cx="6324600"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sz="2400" dirty="0"/>
              <a:t>Daniel Kim is California’s Premier Car Accident Attorney and founder of The Car Accident Lawyer. </a:t>
            </a:r>
          </a:p>
        </p:txBody>
      </p:sp>
      <p:sp>
        <p:nvSpPr>
          <p:cNvPr id="5" name="Rectangle 4"/>
          <p:cNvSpPr/>
          <p:nvPr/>
        </p:nvSpPr>
        <p:spPr>
          <a:xfrm>
            <a:off x="239698" y="1600200"/>
            <a:ext cx="3695627" cy="400110"/>
          </a:xfrm>
          <a:prstGeom prst="rect">
            <a:avLst/>
          </a:prstGeom>
        </p:spPr>
        <p:txBody>
          <a:bodyPr wrap="none">
            <a:spAutoFit/>
          </a:bodyPr>
          <a:lstStyle/>
          <a:p>
            <a:r>
              <a:rPr lang="en-US" sz="2000" b="1" dirty="0"/>
              <a:t>Why Do You Need a Lawyer?</a:t>
            </a:r>
          </a:p>
        </p:txBody>
      </p:sp>
      <p:sp>
        <p:nvSpPr>
          <p:cNvPr id="6" name="Rectangle 5"/>
          <p:cNvSpPr/>
          <p:nvPr/>
        </p:nvSpPr>
        <p:spPr>
          <a:xfrm>
            <a:off x="206828" y="2234525"/>
            <a:ext cx="6346371" cy="3139321"/>
          </a:xfrm>
          <a:prstGeom prst="rect">
            <a:avLst/>
          </a:prstGeom>
        </p:spPr>
        <p:txBody>
          <a:bodyPr wrap="square">
            <a:spAutoFit/>
          </a:bodyPr>
          <a:lstStyle/>
          <a:p>
            <a:pPr algn="just"/>
            <a:r>
              <a:rPr lang="en-US" dirty="0"/>
              <a:t>Handling any case is no small feat, and when it comes to traffic accident, there is always more than a single person involved. This means that the case must be constructed in such a way that insures that all parties are involved in its handling, but it must also be accentuated to fit the benefits of our client. Handling any part of a case on your own is impossible if you do not have legal training, and it is also incredibly stressful. There are so many details that must not be overlooked, and you require an outstanding legal knowledge in order to carry the case out without any difficulties and to your own benefit.</a:t>
            </a:r>
          </a:p>
        </p:txBody>
      </p:sp>
    </p:spTree>
    <p:extLst>
      <p:ext uri="{BB962C8B-B14F-4D97-AF65-F5344CB8AC3E}">
        <p14:creationId xmlns:p14="http://schemas.microsoft.com/office/powerpoint/2010/main" xmlns="" val="358004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6858000" cy="4572000"/>
          </a:xfrm>
          <a:prstGeom prst="rect">
            <a:avLst/>
          </a:prstGeom>
        </p:spPr>
      </p:pic>
      <p:sp>
        <p:nvSpPr>
          <p:cNvPr id="2" name="Title 1"/>
          <p:cNvSpPr>
            <a:spLocks noGrp="1"/>
          </p:cNvSpPr>
          <p:nvPr>
            <p:ph type="title"/>
          </p:nvPr>
        </p:nvSpPr>
        <p:spPr>
          <a:xfrm>
            <a:off x="342900" y="4901776"/>
            <a:ext cx="6210300" cy="584624"/>
          </a:xfrm>
        </p:spPr>
        <p:txBody>
          <a:bodyPr>
            <a:normAutofit fontScale="90000"/>
          </a:bodyPr>
          <a:lstStyle/>
          <a:p>
            <a:pPr algn="ctr"/>
            <a:r>
              <a:rPr lang="en-US" dirty="0">
                <a:hlinkClick r:id="rId4"/>
              </a:rPr>
              <a:t>Daniel Kim Law</a:t>
            </a:r>
          </a:p>
        </p:txBody>
      </p:sp>
      <p:sp>
        <p:nvSpPr>
          <p:cNvPr id="4" name="Rectangle 3"/>
          <p:cNvSpPr/>
          <p:nvPr/>
        </p:nvSpPr>
        <p:spPr>
          <a:xfrm>
            <a:off x="152400" y="5651480"/>
            <a:ext cx="6400800" cy="3416320"/>
          </a:xfrm>
          <a:prstGeom prst="rect">
            <a:avLst/>
          </a:prstGeom>
        </p:spPr>
        <p:txBody>
          <a:bodyPr wrap="square">
            <a:spAutoFit/>
          </a:bodyPr>
          <a:lstStyle/>
          <a:p>
            <a:pPr algn="just"/>
            <a:r>
              <a:rPr lang="en-US" dirty="0"/>
              <a:t>The Car Accident Lawyer is dedicated to providing our clients with the type of personalized, one-on-one legal representation that many law firms no longer provide. Some firms have over hundreds of clients, and those clients almost never get to speak directly to their attorney. We work hard to develop personal relationships with each client, and we are committed to keeping our client list small so that these personal relationships are possible. When you hire The Car Accident Lawyer, you will work directly with your attorney, as opposed to an unlicensed “case manager” often used by other law firms.</a:t>
            </a:r>
          </a:p>
          <a:p>
            <a:pPr algn="just"/>
            <a:endParaRPr lang="en-US" dirty="0"/>
          </a:p>
        </p:txBody>
      </p:sp>
    </p:spTree>
    <p:extLst>
      <p:ext uri="{BB962C8B-B14F-4D97-AF65-F5344CB8AC3E}">
        <p14:creationId xmlns:p14="http://schemas.microsoft.com/office/powerpoint/2010/main" xmlns="" val="1025366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457200"/>
            <a:ext cx="6210300" cy="813224"/>
          </a:xfrm>
        </p:spPr>
        <p:txBody>
          <a:bodyPr>
            <a:noAutofit/>
          </a:bodyPr>
          <a:lstStyle/>
          <a:p>
            <a:pPr algn="ctr"/>
            <a:r>
              <a:rPr lang="en-US" sz="4400" dirty="0">
                <a:hlinkClick r:id="rId2"/>
              </a:rPr>
              <a:t>The car Accident Lawyer</a:t>
            </a:r>
          </a:p>
        </p:txBody>
      </p:sp>
      <p:pic>
        <p:nvPicPr>
          <p:cNvPr id="3" name="Picture 2">
            <a:hlinkClick r:id="rId3"/>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322" y="1295400"/>
            <a:ext cx="6895322" cy="4309577"/>
          </a:xfrm>
          <a:prstGeom prst="rect">
            <a:avLst/>
          </a:prstGeom>
        </p:spPr>
      </p:pic>
      <p:sp>
        <p:nvSpPr>
          <p:cNvPr id="4" name="Rectangle 3"/>
          <p:cNvSpPr/>
          <p:nvPr/>
        </p:nvSpPr>
        <p:spPr>
          <a:xfrm>
            <a:off x="228600" y="5334000"/>
            <a:ext cx="6400800" cy="369331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dirty="0"/>
              <a:t>An attorney does everything for you in terms of planning, paperwork, defense, and ultimately the outcome of your case. The only thing that you as a client are asked to do is to provide honest and detailed information as to what happened, and how you viewed the accident when it happened. The more information you are able to provide for your attorney, the quicker the case will be handled. Although you are at all times allowed to voice your opinion and your expectations with your attorney, you must also remember that law is always above any personal preferences, and that although you attorney will always place your own benefit first, they will in no way be able to bypass the law, nor should they ever plan on doing so.</a:t>
            </a:r>
          </a:p>
        </p:txBody>
      </p:sp>
    </p:spTree>
    <p:extLst>
      <p:ext uri="{BB962C8B-B14F-4D97-AF65-F5344CB8AC3E}">
        <p14:creationId xmlns:p14="http://schemas.microsoft.com/office/powerpoint/2010/main" xmlns="" val="395696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53400"/>
            <a:ext cx="6553200" cy="900404"/>
          </a:xfrm>
        </p:spPr>
        <p:txBody>
          <a:bodyPr>
            <a:normAutofit/>
          </a:bodyPr>
          <a:lstStyle/>
          <a:p>
            <a:pPr algn="ctr"/>
            <a:r>
              <a:rPr lang="en-US" sz="4800" dirty="0">
                <a:hlinkClick r:id="rId2"/>
              </a:rPr>
              <a:t>The car Accident Lawyer</a:t>
            </a:r>
          </a:p>
        </p:txBody>
      </p:sp>
      <p:pic>
        <p:nvPicPr>
          <p:cNvPr id="3" name="Picture 2">
            <a:hlinkClick r:id="rId3"/>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81000" y="3886200"/>
            <a:ext cx="6172200" cy="4114800"/>
          </a:xfrm>
          <a:prstGeom prst="rect">
            <a:avLst/>
          </a:prstGeom>
        </p:spPr>
      </p:pic>
      <p:sp>
        <p:nvSpPr>
          <p:cNvPr id="4" name="Rectangle 3"/>
          <p:cNvSpPr/>
          <p:nvPr/>
        </p:nvSpPr>
        <p:spPr>
          <a:xfrm>
            <a:off x="304800" y="622280"/>
            <a:ext cx="6172200" cy="3139321"/>
          </a:xfrm>
          <a:prstGeom prst="rect">
            <a:avLst/>
          </a:prstGeom>
        </p:spPr>
        <p:txBody>
          <a:bodyPr wrap="square">
            <a:spAutoFit/>
          </a:bodyPr>
          <a:lstStyle/>
          <a:p>
            <a:pPr algn="just"/>
            <a:r>
              <a:rPr lang="en-US" dirty="0"/>
              <a:t>Our firm is committed to preparing each case for trial by jury. Most auto accident lawsuits are settled outside of court. Unfortunately, this causes some law firms to fall into the “settlement trap.” They do not fully prepare and investigate their case because they think it will eventually settle. These firms almost never get maximum settlement results, because the opponent realizes the firm isn’t ready to go the distance for their clients. We prepare each and every case to go to trial. While our first goal is always to work out a fair settlement, we believe that it is essential to be ready and willing for trial by jury when the insurance companies do not negotiate fairly</a:t>
            </a:r>
            <a:r>
              <a:rPr lang="en-US" dirty="0" smtClean="0"/>
              <a:t>.</a:t>
            </a:r>
            <a:endParaRPr lang="en-US" dirty="0"/>
          </a:p>
        </p:txBody>
      </p:sp>
    </p:spTree>
    <p:extLst>
      <p:ext uri="{BB962C8B-B14F-4D97-AF65-F5344CB8AC3E}">
        <p14:creationId xmlns:p14="http://schemas.microsoft.com/office/powerpoint/2010/main" xmlns="" val="333833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0"/>
            <a:ext cx="6261822" cy="1143000"/>
          </a:xfrm>
        </p:spPr>
        <p:txBody>
          <a:bodyPr>
            <a:normAutofit/>
          </a:bodyPr>
          <a:lstStyle/>
          <a:p>
            <a:pPr algn="ctr"/>
            <a:r>
              <a:rPr lang="en-US" sz="2800" dirty="0">
                <a:hlinkClick r:id="rId2"/>
              </a:rPr>
              <a:t>Motorcycle Accident Lawyer</a:t>
            </a:r>
          </a:p>
        </p:txBody>
      </p:sp>
      <p:pic>
        <p:nvPicPr>
          <p:cNvPr id="3" name="Picture 2">
            <a:hlinkClick r:id="rId3"/>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6615" y="1143000"/>
            <a:ext cx="6248107" cy="4111752"/>
          </a:xfrm>
          <a:prstGeom prst="rect">
            <a:avLst/>
          </a:prstGeom>
        </p:spPr>
      </p:pic>
      <p:sp>
        <p:nvSpPr>
          <p:cNvPr id="4" name="Rectangle 3"/>
          <p:cNvSpPr/>
          <p:nvPr/>
        </p:nvSpPr>
        <p:spPr>
          <a:xfrm>
            <a:off x="228600" y="5437525"/>
            <a:ext cx="6324600" cy="34778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a:r>
              <a:rPr lang="en-US" sz="2000" dirty="0"/>
              <a:t>We help clients to obtain proper medical care for their injuries and recover fair financial compensation to cover their special needs, such as:</a:t>
            </a:r>
          </a:p>
          <a:p>
            <a:pPr algn="just"/>
            <a:endParaRPr lang="en-US" sz="2000" dirty="0"/>
          </a:p>
          <a:p>
            <a:pPr marL="285750" indent="-285750" algn="just">
              <a:buFont typeface="Wingdings" pitchFamily="2" charset="2"/>
              <a:buChar char="v"/>
            </a:pPr>
            <a:r>
              <a:rPr lang="en-US" sz="2000" dirty="0"/>
              <a:t>Current medical treatment expenses</a:t>
            </a:r>
          </a:p>
          <a:p>
            <a:pPr marL="285750" indent="-285750" algn="just">
              <a:buFont typeface="Wingdings" pitchFamily="2" charset="2"/>
              <a:buChar char="v"/>
            </a:pPr>
            <a:r>
              <a:rPr lang="en-US" sz="2000" dirty="0"/>
              <a:t>Compensation for ongoing medical costs</a:t>
            </a:r>
          </a:p>
          <a:p>
            <a:pPr marL="285750" indent="-285750" algn="just">
              <a:buFont typeface="Wingdings" pitchFamily="2" charset="2"/>
              <a:buChar char="v"/>
            </a:pPr>
            <a:r>
              <a:rPr lang="en-US" sz="2000" dirty="0"/>
              <a:t>Lost earnings and any future income loss</a:t>
            </a:r>
          </a:p>
          <a:p>
            <a:pPr marL="285750" indent="-285750" algn="just">
              <a:buFont typeface="Wingdings" pitchFamily="2" charset="2"/>
              <a:buChar char="v"/>
            </a:pPr>
            <a:r>
              <a:rPr lang="en-US" sz="2000" dirty="0"/>
              <a:t>Motorcycle repairs or replacement</a:t>
            </a:r>
          </a:p>
          <a:p>
            <a:pPr marL="285750" indent="-285750" algn="just">
              <a:buFont typeface="Wingdings" pitchFamily="2" charset="2"/>
              <a:buChar char="v"/>
            </a:pPr>
            <a:r>
              <a:rPr lang="en-US" sz="2000" dirty="0"/>
              <a:t>Reimbursement for bike rental during repairs</a:t>
            </a:r>
          </a:p>
          <a:p>
            <a:pPr marL="285750" indent="-285750" algn="just">
              <a:buFont typeface="Wingdings" pitchFamily="2" charset="2"/>
              <a:buChar char="v"/>
            </a:pPr>
            <a:r>
              <a:rPr lang="en-US" sz="2000" dirty="0"/>
              <a:t>Other out-of-pocket expenses</a:t>
            </a:r>
          </a:p>
          <a:p>
            <a:pPr marL="285750" indent="-285750" algn="just">
              <a:buFont typeface="Wingdings" pitchFamily="2" charset="2"/>
              <a:buChar char="v"/>
            </a:pPr>
            <a:r>
              <a:rPr lang="en-US" sz="2000" dirty="0"/>
              <a:t>Pain and suffering for physical and emotional injury</a:t>
            </a:r>
          </a:p>
        </p:txBody>
      </p:sp>
    </p:spTree>
    <p:extLst>
      <p:ext uri="{BB962C8B-B14F-4D97-AF65-F5344CB8AC3E}">
        <p14:creationId xmlns:p14="http://schemas.microsoft.com/office/powerpoint/2010/main" xmlns="" val="3038034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58376"/>
            <a:ext cx="5981700" cy="813224"/>
          </a:xfrm>
        </p:spPr>
        <p:txBody>
          <a:bodyPr>
            <a:noAutofit/>
          </a:bodyPr>
          <a:lstStyle/>
          <a:p>
            <a:pPr algn="ctr"/>
            <a:r>
              <a:rPr lang="en-US" sz="3600" dirty="0" smtClean="0">
                <a:hlinkClick r:id="rId2"/>
              </a:rPr>
              <a:t>Motorcycle Accident </a:t>
            </a:r>
            <a:r>
              <a:rPr lang="en-US" sz="3600" dirty="0">
                <a:hlinkClick r:id="rId2"/>
              </a:rPr>
              <a:t>Lawyer</a:t>
            </a:r>
          </a:p>
        </p:txBody>
      </p:sp>
      <p:pic>
        <p:nvPicPr>
          <p:cNvPr id="3" name="Picture 2">
            <a:hlinkClick r:id="rId3"/>
          </p:cNvPr>
          <p:cNvPicPr>
            <a:picLocks noChangeAspect="1"/>
          </p:cNvPicPr>
          <p:nvPr/>
        </p:nvPicPr>
        <p:blipFill rotWithShape="1">
          <a:blip r:embed="rId4" cstate="print">
            <a:extLst>
              <a:ext uri="{28A0092B-C50C-407E-A947-70E740481C1C}">
                <a14:useLocalDpi xmlns:a14="http://schemas.microsoft.com/office/drawing/2010/main" xmlns="" val="0"/>
              </a:ext>
            </a:extLst>
          </a:blip>
          <a:srcRect t="28524"/>
          <a:stretch/>
        </p:blipFill>
        <p:spPr>
          <a:xfrm>
            <a:off x="1" y="5334000"/>
            <a:ext cx="6858000" cy="3810000"/>
          </a:xfrm>
          <a:prstGeom prst="rect">
            <a:avLst/>
          </a:prstGeom>
        </p:spPr>
      </p:pic>
      <p:sp>
        <p:nvSpPr>
          <p:cNvPr id="4" name="Rectangle 3"/>
          <p:cNvSpPr/>
          <p:nvPr/>
        </p:nvSpPr>
        <p:spPr>
          <a:xfrm>
            <a:off x="152400" y="1640681"/>
            <a:ext cx="6400800" cy="3693319"/>
          </a:xfrm>
          <a:prstGeom prst="rect">
            <a:avLst/>
          </a:prstGeom>
        </p:spPr>
        <p:txBody>
          <a:bodyPr wrap="square">
            <a:spAutoFit/>
          </a:bodyPr>
          <a:lstStyle/>
          <a:p>
            <a:pPr algn="just"/>
            <a:r>
              <a:rPr lang="en-US" dirty="0"/>
              <a:t>Proving who is at fault or caused a motorcycle accident can be difficult. Relevant evidence needs to be gathered and used to your advantage in court. This is precisely how an injury attorney can help, by utilizing the proper legal resources and knowledge to help with your case. In addition to working with professionals in accident reconstruction, private investigation and crash scene investigation, our firm works with expert witnesses in medicine, psychology and economics. We take all injuries, losses and expenses into account, not only those that are affecting you now but those that you may experience well into the future. Recovering monetary compensation can help you and your family begin rebuilding and moving on with your lives even if this previously seemed difficult or impossible.</a:t>
            </a:r>
          </a:p>
        </p:txBody>
      </p:sp>
    </p:spTree>
    <p:extLst>
      <p:ext uri="{BB962C8B-B14F-4D97-AF65-F5344CB8AC3E}">
        <p14:creationId xmlns:p14="http://schemas.microsoft.com/office/powerpoint/2010/main" xmlns="" val="426298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4427857"/>
            <a:ext cx="6858000" cy="4678822"/>
          </a:xfrm>
          <a:prstGeom prst="rect">
            <a:avLst/>
          </a:prstGeom>
        </p:spPr>
      </p:pic>
      <p:sp>
        <p:nvSpPr>
          <p:cNvPr id="2" name="Title 1"/>
          <p:cNvSpPr>
            <a:spLocks noGrp="1"/>
          </p:cNvSpPr>
          <p:nvPr>
            <p:ph type="title"/>
          </p:nvPr>
        </p:nvSpPr>
        <p:spPr>
          <a:xfrm>
            <a:off x="304800" y="3581400"/>
            <a:ext cx="6096000" cy="673120"/>
          </a:xfrm>
        </p:spPr>
        <p:style>
          <a:lnRef idx="2">
            <a:schemeClr val="dk1">
              <a:shade val="50000"/>
            </a:schemeClr>
          </a:lnRef>
          <a:fillRef idx="1">
            <a:schemeClr val="dk1"/>
          </a:fillRef>
          <a:effectRef idx="0">
            <a:schemeClr val="dk1"/>
          </a:effectRef>
          <a:fontRef idx="minor">
            <a:schemeClr val="lt1"/>
          </a:fontRef>
        </p:style>
        <p:txBody>
          <a:bodyPr>
            <a:noAutofit/>
          </a:bodyPr>
          <a:lstStyle/>
          <a:p>
            <a:pPr algn="ctr"/>
            <a:r>
              <a:rPr lang="en-US" sz="3600" cap="none" dirty="0" smtClean="0">
                <a:hlinkClick r:id="rId4"/>
              </a:rPr>
              <a:t>Motorcycle Accident Lawyer</a:t>
            </a:r>
            <a:endParaRPr lang="en-US" sz="3600" cap="none" dirty="0">
              <a:hlinkClick r:id="rId4"/>
            </a:endParaRPr>
          </a:p>
        </p:txBody>
      </p:sp>
      <p:sp>
        <p:nvSpPr>
          <p:cNvPr id="4" name="Rectangle 3"/>
          <p:cNvSpPr/>
          <p:nvPr/>
        </p:nvSpPr>
        <p:spPr>
          <a:xfrm>
            <a:off x="228600" y="546080"/>
            <a:ext cx="6248400" cy="3416320"/>
          </a:xfrm>
          <a:prstGeom prst="rect">
            <a:avLst/>
          </a:prstGeom>
        </p:spPr>
        <p:txBody>
          <a:bodyPr wrap="square">
            <a:spAutoFit/>
          </a:bodyPr>
          <a:lstStyle/>
          <a:p>
            <a:pPr algn="just"/>
            <a:r>
              <a:rPr lang="en-US" dirty="0"/>
              <a:t>From injury claims for severe brain injury, spinal cord damage, broken bones and road rage to wrongful death claims, we also provide aggressive representation for insurance claim concerns. It’s no secret that insurance companies actively blame motorcyclists and bicyclists for their injuries by exploiting biases against them as thrill-seekers. We are not afraid to meet them head-on in order to ensure that our clients receive the financial resources they are entitled to by law. Find out more about your rights and options after a motorcycle accident. We provide personal legal support dedicated to your goals and objectives</a:t>
            </a:r>
            <a:r>
              <a:rPr lang="en-US" dirty="0" smtClean="0"/>
              <a:t>.</a:t>
            </a:r>
            <a:endParaRPr lang="en-US" dirty="0"/>
          </a:p>
        </p:txBody>
      </p:sp>
    </p:spTree>
    <p:extLst>
      <p:ext uri="{BB962C8B-B14F-4D97-AF65-F5344CB8AC3E}">
        <p14:creationId xmlns:p14="http://schemas.microsoft.com/office/powerpoint/2010/main" xmlns="" val="40737436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47</TotalTime>
  <Words>1045</Words>
  <Application>Microsoft Office PowerPoint</Application>
  <PresentationFormat>On-screen Show (4:3)</PresentationFormat>
  <Paragraphs>42</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NewsPrint</vt:lpstr>
      <vt:lpstr>Daniel Kim Law</vt:lpstr>
      <vt:lpstr>Daniel Kim Law</vt:lpstr>
      <vt:lpstr>Daniel Kim Law</vt:lpstr>
      <vt:lpstr>Daniel Kim Law</vt:lpstr>
      <vt:lpstr>The car Accident Lawyer</vt:lpstr>
      <vt:lpstr>The car Accident Lawyer</vt:lpstr>
      <vt:lpstr>Motorcycle Accident Lawyer</vt:lpstr>
      <vt:lpstr>Motorcycle Accident Lawyer</vt:lpstr>
      <vt:lpstr>Motorcycle Accident Lawyer</vt:lpstr>
      <vt:lpstr>www.thecaraccidentlawyer.org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LUCKY</dc:creator>
  <cp:lastModifiedBy>Pankaj Yadav</cp:lastModifiedBy>
  <cp:revision>68</cp:revision>
  <dcterms:created xsi:type="dcterms:W3CDTF">2017-04-15T20:04:21Z</dcterms:created>
  <dcterms:modified xsi:type="dcterms:W3CDTF">2017-05-15T10:34:56Z</dcterms:modified>
</cp:coreProperties>
</file>