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>
                <a:latin typeface="Algerian" panose="04020705040A02060702" pitchFamily="82" charset="0"/>
              </a:rPr>
              <a:t>CUIdADOS PRIMÁRIOS DE SAúDE (CPS)</a:t>
            </a:r>
            <a:endParaRPr lang="pt-PT" sz="4000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t-PT" sz="1600" dirty="0">
                <a:latin typeface="Bookman Old Style" panose="02050604050505020204" pitchFamily="18" charset="0"/>
              </a:rPr>
              <a:t>IMPLEMENTAÇÃO DE CUIDADOS DE SAÚDE PRIMÁRIOS NO DISTRITO DE HOMOÍNE</a:t>
            </a:r>
          </a:p>
        </p:txBody>
      </p:sp>
    </p:spTree>
    <p:extLst>
      <p:ext uri="{BB962C8B-B14F-4D97-AF65-F5344CB8AC3E}">
        <p14:creationId xmlns:p14="http://schemas.microsoft.com/office/powerpoint/2010/main" val="73631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Bookman Old Style" panose="02050604050505020204" pitchFamily="18" charset="0"/>
              </a:rPr>
              <a:t>Saúde materno infantil (SMI)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Bookman Old Style" panose="02050604050505020204" pitchFamily="18" charset="0"/>
              </a:rPr>
              <a:t>Outra intervenção bastante relevante nos cuidados primários de saúde é a atenção integrada a mulher gravida e ao recém nascido;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Bookman Old Style" panose="02050604050505020204" pitchFamily="18" charset="0"/>
              </a:rPr>
              <a:t>Essas actividades incluem: Consulta pré-natal; assistência ao parto seguro;</a:t>
            </a:r>
            <a:r>
              <a:rPr lang="pt-PT" dirty="0">
                <a:latin typeface="Bookman Old Style" panose="02050604050505020204" pitchFamily="18" charset="0"/>
              </a:rPr>
              <a:t> pós-parto; </a:t>
            </a:r>
            <a:r>
              <a:rPr lang="pt-PT" dirty="0">
                <a:latin typeface="Bookman Old Style" panose="02050604050505020204" pitchFamily="18" charset="0"/>
              </a:rPr>
              <a:t>planeamento familiar e AIDI</a:t>
            </a:r>
          </a:p>
        </p:txBody>
      </p:sp>
    </p:spTree>
    <p:extLst>
      <p:ext uri="{BB962C8B-B14F-4D97-AF65-F5344CB8AC3E}">
        <p14:creationId xmlns:p14="http://schemas.microsoft.com/office/powerpoint/2010/main" val="5178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59785" y="3080871"/>
            <a:ext cx="1802296" cy="169848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>
                <a:latin typeface="Bookman Old Style" panose="02050604050505020204" pitchFamily="18" charset="0"/>
              </a:rPr>
              <a:t>CPS</a:t>
            </a:r>
          </a:p>
        </p:txBody>
      </p:sp>
      <p:sp>
        <p:nvSpPr>
          <p:cNvPr id="3" name="Oval 2"/>
          <p:cNvSpPr/>
          <p:nvPr/>
        </p:nvSpPr>
        <p:spPr>
          <a:xfrm>
            <a:off x="2888974" y="4447208"/>
            <a:ext cx="2527839" cy="1698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Bookman Old Style" panose="02050604050505020204" pitchFamily="18" charset="0"/>
              </a:rPr>
              <a:t>Centrados no cidadão </a:t>
            </a:r>
          </a:p>
        </p:txBody>
      </p:sp>
      <p:sp>
        <p:nvSpPr>
          <p:cNvPr id="4" name="Oval 3"/>
          <p:cNvSpPr/>
          <p:nvPr/>
        </p:nvSpPr>
        <p:spPr>
          <a:xfrm>
            <a:off x="5104843" y="1274233"/>
            <a:ext cx="2091088" cy="1509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Bookman Old Style" panose="02050604050505020204" pitchFamily="18" charset="0"/>
              </a:rPr>
              <a:t>Acessíveis</a:t>
            </a:r>
          </a:p>
        </p:txBody>
      </p:sp>
      <p:sp>
        <p:nvSpPr>
          <p:cNvPr id="5" name="Oval 4"/>
          <p:cNvSpPr/>
          <p:nvPr/>
        </p:nvSpPr>
        <p:spPr>
          <a:xfrm>
            <a:off x="2888974" y="2327228"/>
            <a:ext cx="2052009" cy="1698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Bookman Old Style" panose="02050604050505020204" pitchFamily="18" charset="0"/>
              </a:rPr>
              <a:t>Adequados</a:t>
            </a:r>
          </a:p>
        </p:txBody>
      </p:sp>
      <p:sp>
        <p:nvSpPr>
          <p:cNvPr id="6" name="Oval 5"/>
          <p:cNvSpPr/>
          <p:nvPr/>
        </p:nvSpPr>
        <p:spPr>
          <a:xfrm>
            <a:off x="7371927" y="2327228"/>
            <a:ext cx="2232707" cy="1698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Bookman Old Style" panose="02050604050505020204" pitchFamily="18" charset="0"/>
              </a:rPr>
              <a:t>Eficientes</a:t>
            </a:r>
          </a:p>
        </p:txBody>
      </p:sp>
      <p:sp>
        <p:nvSpPr>
          <p:cNvPr id="7" name="Oval 6"/>
          <p:cNvSpPr/>
          <p:nvPr/>
        </p:nvSpPr>
        <p:spPr>
          <a:xfrm>
            <a:off x="7057602" y="4447208"/>
            <a:ext cx="2547032" cy="1698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Bookman Old Style" panose="02050604050505020204" pitchFamily="18" charset="0"/>
              </a:rPr>
              <a:t>Satisfação dos profissionais </a:t>
            </a:r>
          </a:p>
        </p:txBody>
      </p:sp>
      <p:cxnSp>
        <p:nvCxnSpPr>
          <p:cNvPr id="9" name="Conexão reta 8"/>
          <p:cNvCxnSpPr>
            <a:endCxn id="2" idx="0"/>
          </p:cNvCxnSpPr>
          <p:nvPr/>
        </p:nvCxnSpPr>
        <p:spPr>
          <a:xfrm flipH="1">
            <a:off x="6160933" y="2723982"/>
            <a:ext cx="19058" cy="356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/>
          <p:cNvCxnSpPr>
            <a:stCxn id="5" idx="5"/>
            <a:endCxn id="2" idx="2"/>
          </p:cNvCxnSpPr>
          <p:nvPr/>
        </p:nvCxnSpPr>
        <p:spPr>
          <a:xfrm>
            <a:off x="4640473" y="3776977"/>
            <a:ext cx="619312" cy="153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/>
          <p:cNvCxnSpPr>
            <a:stCxn id="6" idx="3"/>
            <a:endCxn id="2" idx="6"/>
          </p:cNvCxnSpPr>
          <p:nvPr/>
        </p:nvCxnSpPr>
        <p:spPr>
          <a:xfrm flipH="1">
            <a:off x="7062081" y="3776977"/>
            <a:ext cx="636818" cy="153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/>
          <p:cNvCxnSpPr>
            <a:stCxn id="3" idx="7"/>
            <a:endCxn id="2" idx="3"/>
          </p:cNvCxnSpPr>
          <p:nvPr/>
        </p:nvCxnSpPr>
        <p:spPr>
          <a:xfrm flipV="1">
            <a:off x="5046620" y="4530620"/>
            <a:ext cx="477105" cy="165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/>
          <p:cNvCxnSpPr>
            <a:stCxn id="7" idx="1"/>
            <a:endCxn id="2" idx="5"/>
          </p:cNvCxnSpPr>
          <p:nvPr/>
        </p:nvCxnSpPr>
        <p:spPr>
          <a:xfrm flipH="1" flipV="1">
            <a:off x="6798141" y="4530620"/>
            <a:ext cx="632465" cy="165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 txBox="1">
            <a:spLocks/>
          </p:cNvSpPr>
          <p:nvPr/>
        </p:nvSpPr>
        <p:spPr>
          <a:xfrm>
            <a:off x="2451651" y="619518"/>
            <a:ext cx="7407965" cy="4314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800" b="1" dirty="0">
                <a:latin typeface="Bookman Old Style" panose="02050604050505020204" pitchFamily="18" charset="0"/>
              </a:rPr>
              <a:t>Cuidados de saúde primários (resumo)</a:t>
            </a:r>
          </a:p>
          <a:p>
            <a:endParaRPr lang="pt-PT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b="1" dirty="0"/>
              <a:t>Muito obrigada!!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PT" dirty="0"/>
              <a:t>SDSMAS - HOMOINE</a:t>
            </a:r>
          </a:p>
        </p:txBody>
      </p:sp>
    </p:spTree>
    <p:extLst>
      <p:ext uri="{BB962C8B-B14F-4D97-AF65-F5344CB8AC3E}">
        <p14:creationId xmlns:p14="http://schemas.microsoft.com/office/powerpoint/2010/main" val="126351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Bookman Old Style" panose="02050604050505020204" pitchFamily="18" charset="0"/>
              </a:rPr>
              <a:t>Introdução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PT" sz="2000" b="1" dirty="0">
                <a:latin typeface="Bookman Old Style" panose="02050604050505020204" pitchFamily="18" charset="0"/>
              </a:rPr>
              <a:t>Conceito (ALMA-ATA, 1978)</a:t>
            </a: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Bookman Old Style" panose="02050604050505020204" pitchFamily="18" charset="0"/>
              </a:rPr>
              <a:t>0s cuidados primários de saúde são cuidados essenciais de saúde baseados em métodos e tecnologias práticas, cientificamente bem fundamentadas e socialmente aceitáveis, colocadas ao alcance universal de indivíduos e famílias da comunidade, mediante sua plena participação e a um custo que a comunidade e o pais pode manter em cada fase de seu desenvolvimento, no espirito de autoconfiança e autodeterminação. </a:t>
            </a:r>
          </a:p>
        </p:txBody>
      </p:sp>
    </p:spTree>
    <p:extLst>
      <p:ext uri="{BB962C8B-B14F-4D97-AF65-F5344CB8AC3E}">
        <p14:creationId xmlns:p14="http://schemas.microsoft.com/office/powerpoint/2010/main" val="317502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Bookman Old Style" panose="02050604050505020204" pitchFamily="18" charset="0"/>
              </a:rPr>
              <a:t>Conceito-</a:t>
            </a:r>
            <a:r>
              <a:rPr lang="pt-PT" b="1" dirty="0" err="1">
                <a:latin typeface="Bookman Old Style" panose="02050604050505020204" pitchFamily="18" charset="0"/>
              </a:rPr>
              <a:t>cont</a:t>
            </a:r>
            <a:r>
              <a:rPr lang="pt-PT" b="1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97286" y="3871844"/>
            <a:ext cx="2835965" cy="1296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>
                <a:latin typeface="Bookman Old Style" panose="02050604050505020204" pitchFamily="18" charset="0"/>
              </a:rPr>
              <a:t>Individuo</a:t>
            </a:r>
          </a:p>
          <a:p>
            <a:pPr algn="ctr"/>
            <a:r>
              <a:rPr lang="pt-PT" sz="2400" dirty="0">
                <a:latin typeface="Bookman Old Style" panose="02050604050505020204" pitchFamily="18" charset="0"/>
              </a:rPr>
              <a:t>Família</a:t>
            </a:r>
          </a:p>
          <a:p>
            <a:pPr algn="ctr"/>
            <a:r>
              <a:rPr lang="pt-PT" sz="2400" dirty="0">
                <a:latin typeface="Bookman Old Style" panose="02050604050505020204" pitchFamily="18" charset="0"/>
              </a:rPr>
              <a:t>comunidade</a:t>
            </a:r>
          </a:p>
        </p:txBody>
      </p:sp>
      <p:sp>
        <p:nvSpPr>
          <p:cNvPr id="5" name="Oval 4"/>
          <p:cNvSpPr/>
          <p:nvPr/>
        </p:nvSpPr>
        <p:spPr>
          <a:xfrm>
            <a:off x="7858539" y="2676939"/>
            <a:ext cx="2279374" cy="1484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Bookman Old Style" panose="02050604050505020204" pitchFamily="18" charset="0"/>
              </a:rPr>
              <a:t>Promoção </a:t>
            </a:r>
          </a:p>
        </p:txBody>
      </p:sp>
      <p:sp>
        <p:nvSpPr>
          <p:cNvPr id="7" name="Oval 6"/>
          <p:cNvSpPr/>
          <p:nvPr/>
        </p:nvSpPr>
        <p:spPr>
          <a:xfrm>
            <a:off x="2372139" y="4738390"/>
            <a:ext cx="2199861" cy="1484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Bookman Old Style" panose="02050604050505020204" pitchFamily="18" charset="0"/>
              </a:rPr>
              <a:t>Curativos </a:t>
            </a:r>
          </a:p>
        </p:txBody>
      </p:sp>
      <p:sp>
        <p:nvSpPr>
          <p:cNvPr id="8" name="Oval 7"/>
          <p:cNvSpPr/>
          <p:nvPr/>
        </p:nvSpPr>
        <p:spPr>
          <a:xfrm>
            <a:off x="7858538" y="4738390"/>
            <a:ext cx="2279375" cy="1484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Bookman Old Style" panose="02050604050505020204" pitchFamily="18" charset="0"/>
              </a:rPr>
              <a:t>Reabilitação </a:t>
            </a:r>
          </a:p>
        </p:txBody>
      </p:sp>
      <p:sp>
        <p:nvSpPr>
          <p:cNvPr id="9" name="Oval 8"/>
          <p:cNvSpPr/>
          <p:nvPr/>
        </p:nvSpPr>
        <p:spPr>
          <a:xfrm>
            <a:off x="2372139" y="2676939"/>
            <a:ext cx="2199861" cy="1484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Bookman Old Style" panose="02050604050505020204" pitchFamily="18" charset="0"/>
              </a:rPr>
              <a:t>Prevenção </a:t>
            </a:r>
          </a:p>
        </p:txBody>
      </p:sp>
      <p:cxnSp>
        <p:nvCxnSpPr>
          <p:cNvPr id="11" name="Conexão reta 10"/>
          <p:cNvCxnSpPr>
            <a:stCxn id="5" idx="3"/>
            <a:endCxn id="4" idx="3"/>
          </p:cNvCxnSpPr>
          <p:nvPr/>
        </p:nvCxnSpPr>
        <p:spPr>
          <a:xfrm flipH="1">
            <a:off x="7633251" y="3943820"/>
            <a:ext cx="559095" cy="576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/>
          <p:cNvCxnSpPr>
            <a:stCxn id="8" idx="1"/>
            <a:endCxn id="4" idx="3"/>
          </p:cNvCxnSpPr>
          <p:nvPr/>
        </p:nvCxnSpPr>
        <p:spPr>
          <a:xfrm flipH="1" flipV="1">
            <a:off x="7633251" y="4520096"/>
            <a:ext cx="559094" cy="43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/>
          <p:cNvCxnSpPr>
            <a:stCxn id="4" idx="1"/>
            <a:endCxn id="9" idx="5"/>
          </p:cNvCxnSpPr>
          <p:nvPr/>
        </p:nvCxnSpPr>
        <p:spPr>
          <a:xfrm flipH="1" flipV="1">
            <a:off x="4249838" y="3943820"/>
            <a:ext cx="547448" cy="576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/>
          <p:cNvCxnSpPr>
            <a:stCxn id="4" idx="1"/>
            <a:endCxn id="7" idx="7"/>
          </p:cNvCxnSpPr>
          <p:nvPr/>
        </p:nvCxnSpPr>
        <p:spPr>
          <a:xfrm flipH="1">
            <a:off x="4249838" y="4520096"/>
            <a:ext cx="547448" cy="43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0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Bookman Old Style" panose="02050604050505020204" pitchFamily="18" charset="0"/>
              </a:rPr>
              <a:t>Principios norteadores dos CPS</a:t>
            </a:r>
            <a:endParaRPr lang="pt-PT" b="1" dirty="0">
              <a:latin typeface="Bookman Old Style" panose="02050604050505020204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200" dirty="0">
                <a:latin typeface="Bookman Old Style" panose="02050604050505020204" pitchFamily="18" charset="0"/>
              </a:rPr>
              <a:t>Um sistema vocacionado para servir as populações deve basear-se em alguns princípios:</a:t>
            </a:r>
          </a:p>
          <a:p>
            <a:pPr algn="just"/>
            <a:r>
              <a:rPr lang="pt-PT" sz="2200" dirty="0">
                <a:latin typeface="Bookman Old Style" panose="02050604050505020204" pitchFamily="18" charset="0"/>
              </a:rPr>
              <a:t>O povo deve participar na resolução dos problemas de saúde- promoção de saúde da comunidade pela própria comunidade;</a:t>
            </a:r>
          </a:p>
          <a:p>
            <a:pPr algn="just"/>
            <a:r>
              <a:rPr lang="pt-PT" sz="2200" dirty="0">
                <a:latin typeface="Bookman Old Style" panose="02050604050505020204" pitchFamily="18" charset="0"/>
              </a:rPr>
              <a:t>A saúde é  o resultado da </a:t>
            </a:r>
            <a:r>
              <a:rPr lang="pt-PT" sz="2200" dirty="0" err="1">
                <a:latin typeface="Bookman Old Style" panose="02050604050505020204" pitchFamily="18" charset="0"/>
              </a:rPr>
              <a:t>interacção</a:t>
            </a:r>
            <a:r>
              <a:rPr lang="pt-PT" sz="2200" dirty="0">
                <a:latin typeface="Bookman Old Style" panose="02050604050505020204" pitchFamily="18" charset="0"/>
              </a:rPr>
              <a:t> dinâmica de múltiplos factores que </a:t>
            </a:r>
            <a:r>
              <a:rPr lang="pt-PT" sz="2200" dirty="0" err="1">
                <a:latin typeface="Bookman Old Style" panose="02050604050505020204" pitchFamily="18" charset="0"/>
              </a:rPr>
              <a:t>actuam</a:t>
            </a:r>
            <a:r>
              <a:rPr lang="pt-PT" sz="2200" dirty="0">
                <a:latin typeface="Bookman Old Style" panose="02050604050505020204" pitchFamily="18" charset="0"/>
              </a:rPr>
              <a:t> positiva ou negativamente;</a:t>
            </a:r>
          </a:p>
          <a:p>
            <a:pPr algn="just"/>
            <a:r>
              <a:rPr lang="pt-PT" sz="2200" dirty="0">
                <a:latin typeface="Bookman Old Style" panose="02050604050505020204" pitchFamily="18" charset="0"/>
              </a:rPr>
              <a:t>Deve dar-se prioridade ás acções de manipulação do meio ambiente e de carácter preventivo;</a:t>
            </a:r>
          </a:p>
          <a:p>
            <a:pPr algn="just"/>
            <a:endParaRPr lang="pt-PT" sz="2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6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>
                <a:latin typeface="Bookman Old Style" panose="02050604050505020204" pitchFamily="18" charset="0"/>
              </a:rPr>
              <a:t>Interação dos CPS com outros sectores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altLang="pt-PT" sz="2200" dirty="0">
                <a:latin typeface="Bookman Old Style" panose="02050604050505020204" pitchFamily="18" charset="0"/>
              </a:rPr>
              <a:t>Os cuidados de Saúde Primários implicam a conjugação de diversas actividades que têm influência na Saúde das populações , tais como:</a:t>
            </a:r>
          </a:p>
          <a:p>
            <a:pPr algn="just">
              <a:lnSpc>
                <a:spcPct val="90000"/>
              </a:lnSpc>
            </a:pPr>
            <a:r>
              <a:rPr lang="pt-PT" altLang="pt-PT" sz="2200" dirty="0">
                <a:latin typeface="Bookman Old Style" panose="02050604050505020204" pitchFamily="18" charset="0"/>
              </a:rPr>
              <a:t>Educação-Cultura</a:t>
            </a:r>
          </a:p>
          <a:p>
            <a:pPr algn="just">
              <a:lnSpc>
                <a:spcPct val="90000"/>
              </a:lnSpc>
            </a:pPr>
            <a:r>
              <a:rPr lang="pt-PT" altLang="pt-PT" sz="2200" dirty="0">
                <a:latin typeface="Bookman Old Style" panose="02050604050505020204" pitchFamily="18" charset="0"/>
              </a:rPr>
              <a:t>Agricultura-Pecuária</a:t>
            </a:r>
          </a:p>
          <a:p>
            <a:pPr algn="just">
              <a:lnSpc>
                <a:spcPct val="90000"/>
              </a:lnSpc>
            </a:pPr>
            <a:r>
              <a:rPr lang="pt-PT" altLang="pt-PT" sz="2200" dirty="0">
                <a:latin typeface="Bookman Old Style" panose="02050604050505020204" pitchFamily="18" charset="0"/>
              </a:rPr>
              <a:t>Obras públicas – (água)</a:t>
            </a:r>
          </a:p>
          <a:p>
            <a:pPr algn="just">
              <a:lnSpc>
                <a:spcPct val="90000"/>
              </a:lnSpc>
            </a:pPr>
            <a:r>
              <a:rPr lang="pt-PT" altLang="pt-PT" sz="2200" dirty="0">
                <a:latin typeface="Bookman Old Style" panose="02050604050505020204" pitchFamily="18" charset="0"/>
              </a:rPr>
              <a:t>Comércio</a:t>
            </a:r>
          </a:p>
          <a:p>
            <a:pPr algn="just">
              <a:lnSpc>
                <a:spcPct val="90000"/>
              </a:lnSpc>
            </a:pPr>
            <a:r>
              <a:rPr lang="pt-PT" altLang="pt-PT" sz="2200" dirty="0">
                <a:latin typeface="Bookman Old Style" panose="02050604050505020204" pitchFamily="18" charset="0"/>
              </a:rPr>
              <a:t>Transportes</a:t>
            </a:r>
          </a:p>
          <a:p>
            <a:pPr algn="just">
              <a:lnSpc>
                <a:spcPct val="90000"/>
              </a:lnSpc>
            </a:pPr>
            <a:r>
              <a:rPr lang="pt-PT" altLang="pt-PT" sz="2200" dirty="0">
                <a:latin typeface="Bookman Old Style" panose="02050604050505020204" pitchFamily="18" charset="0"/>
              </a:rPr>
              <a:t>Municípios (saneamento do meio) </a:t>
            </a:r>
          </a:p>
          <a:p>
            <a:pPr algn="just"/>
            <a:endParaRPr lang="pt-PT" sz="2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5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>
                <a:latin typeface="Bookman Old Style" panose="02050604050505020204" pitchFamily="18" charset="0"/>
              </a:rPr>
              <a:t>Implementação das acções de CPS  a nível do Distrito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5402" y="2464166"/>
            <a:ext cx="9889433" cy="37643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altLang="pt-PT" sz="1980" dirty="0">
                <a:latin typeface="Bookman Old Style" panose="02050604050505020204" pitchFamily="18" charset="0"/>
              </a:rPr>
              <a:t>As </a:t>
            </a:r>
            <a:r>
              <a:rPr lang="pt-PT" altLang="pt-PT" sz="1980" dirty="0">
                <a:latin typeface="Bookman Old Style" panose="02050604050505020204" pitchFamily="18" charset="0"/>
              </a:rPr>
              <a:t>acções</a:t>
            </a:r>
            <a:r>
              <a:rPr lang="pt-BR" altLang="pt-PT" sz="1980" dirty="0">
                <a:latin typeface="Bookman Old Style" panose="02050604050505020204" pitchFamily="18" charset="0"/>
              </a:rPr>
              <a:t> dos cuidados primarios de </a:t>
            </a:r>
            <a:r>
              <a:rPr lang="pt-PT" altLang="pt-PT" sz="1980" dirty="0">
                <a:latin typeface="Bookman Old Style" panose="02050604050505020204" pitchFamily="18" charset="0"/>
              </a:rPr>
              <a:t>saúde</a:t>
            </a:r>
            <a:r>
              <a:rPr lang="pt-BR" altLang="pt-PT" sz="1980" dirty="0">
                <a:latin typeface="Bookman Old Style" panose="02050604050505020204" pitchFamily="18" charset="0"/>
              </a:rPr>
              <a:t> implementadas a nivel do distrito incluem:</a:t>
            </a:r>
            <a:endParaRPr lang="pt-PT" altLang="pt-PT" sz="1980" dirty="0">
              <a:latin typeface="Bookman Old Style" panose="02050604050505020204" pitchFamily="18" charset="0"/>
            </a:endParaRPr>
          </a:p>
          <a:p>
            <a:pPr algn="just"/>
            <a:r>
              <a:rPr lang="pt-PT" altLang="pt-PT" sz="1980" dirty="0">
                <a:latin typeface="Bookman Old Style" panose="02050604050505020204" pitchFamily="18" charset="0"/>
              </a:rPr>
              <a:t>Saneamento do meio;</a:t>
            </a:r>
          </a:p>
          <a:p>
            <a:pPr algn="just"/>
            <a:r>
              <a:rPr lang="pt-PT" altLang="pt-PT" sz="1980" dirty="0">
                <a:latin typeface="Bookman Old Style" panose="02050604050505020204" pitchFamily="18" charset="0"/>
              </a:rPr>
              <a:t>Educação sanitária e nutricional;</a:t>
            </a:r>
          </a:p>
          <a:p>
            <a:pPr algn="just"/>
            <a:r>
              <a:rPr lang="pt-PT" altLang="pt-PT" sz="1980" dirty="0">
                <a:latin typeface="Bookman Old Style" panose="02050604050505020204" pitchFamily="18" charset="0"/>
              </a:rPr>
              <a:t>PAV (Programa Alargado de Vacinações);</a:t>
            </a:r>
          </a:p>
          <a:p>
            <a:pPr algn="just"/>
            <a:r>
              <a:rPr lang="pt-PT" altLang="pt-PT" sz="1980" dirty="0">
                <a:latin typeface="Bookman Old Style" panose="02050604050505020204" pitchFamily="18" charset="0"/>
              </a:rPr>
              <a:t>SMI (Saúde Materno Infantil);</a:t>
            </a:r>
          </a:p>
          <a:p>
            <a:pPr algn="just"/>
            <a:r>
              <a:rPr lang="pt-PT" altLang="pt-PT" sz="1980" dirty="0">
                <a:latin typeface="Bookman Old Style" panose="02050604050505020204" pitchFamily="18" charset="0"/>
              </a:rPr>
              <a:t>Combate ás doenças transmissíveis;</a:t>
            </a:r>
          </a:p>
          <a:p>
            <a:pPr algn="just"/>
            <a:r>
              <a:rPr lang="pt-PT" altLang="pt-PT" sz="1980" dirty="0">
                <a:latin typeface="Bookman Old Style" panose="02050604050505020204" pitchFamily="18" charset="0"/>
              </a:rPr>
              <a:t>Cuidados médicos de urgência;</a:t>
            </a:r>
          </a:p>
          <a:p>
            <a:pPr algn="just"/>
            <a:r>
              <a:rPr lang="pt-PT" altLang="pt-PT" sz="1980" dirty="0">
                <a:latin typeface="Bookman Old Style" panose="02050604050505020204" pitchFamily="18" charset="0"/>
              </a:rPr>
              <a:t>Recolha de dados estatísticos de base;</a:t>
            </a:r>
          </a:p>
          <a:p>
            <a:pPr algn="just"/>
            <a:endParaRPr lang="pt-PT" sz="198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4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Bookman Old Style" panose="02050604050505020204" pitchFamily="18" charset="0"/>
              </a:rPr>
              <a:t>Saneamento do meio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8094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pt-PT" sz="2000" dirty="0"/>
              <a:t>0s governos tem pela saúde de seus povos uma responsabilidade que só pode ser realizada mediante adequadas medidas sanitárias e sociais. Uma das principais metas sociais dos governos é que atinjam um nível de saúde que lhes permita levar uma vida social e economicamente produtiva. </a:t>
            </a:r>
          </a:p>
          <a:p>
            <a:pPr algn="just">
              <a:lnSpc>
                <a:spcPct val="160000"/>
              </a:lnSpc>
            </a:pPr>
            <a:r>
              <a:rPr lang="pt-PT" sz="2000" dirty="0"/>
              <a:t>Tendo como enfoque a eliminação de tudo quando perigue a vida das comunidades como: eliminação de resíduos sólidos, promoção do uso das latrinas, etc.  </a:t>
            </a:r>
          </a:p>
          <a:p>
            <a:pPr algn="just">
              <a:lnSpc>
                <a:spcPct val="160000"/>
              </a:lnSpc>
            </a:pPr>
            <a:r>
              <a:rPr lang="pt-PT" sz="2000" dirty="0"/>
              <a:t>Por forma a garantir a salubridade do meio e eliminação de agentes causadores de doenças </a:t>
            </a:r>
          </a:p>
          <a:p>
            <a:pPr algn="just">
              <a:lnSpc>
                <a:spcPct val="160000"/>
              </a:lnSpc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52161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Bookman Old Style" panose="02050604050505020204" pitchFamily="18" charset="0"/>
              </a:rPr>
              <a:t>Educação nutricional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dirty="0"/>
              <a:t>A educação nutricional constitui uma componente chave para a capitalização da produção agrícola em beneficio das comunidades produtoras e trocas comerciais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Se as comunidades estiverem educadas neste sentido estaria a se garantir a nutrição adequada e fortalecimento do estado de saúde, sobretudo das crianças e mulheres gravidas </a:t>
            </a:r>
          </a:p>
        </p:txBody>
      </p:sp>
    </p:spTree>
    <p:extLst>
      <p:ext uri="{BB962C8B-B14F-4D97-AF65-F5344CB8AC3E}">
        <p14:creationId xmlns:p14="http://schemas.microsoft.com/office/powerpoint/2010/main" val="103041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>
                <a:latin typeface="Bookman Old Style" panose="02050604050505020204" pitchFamily="18" charset="0"/>
              </a:rPr>
              <a:t>Programa alargado de vacinação (PAV)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dirty="0"/>
              <a:t>Vacina-se para evitar que os indivíduos contraiam determinadas doenças e sofram as suas consequências;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Proteger as comunidades das doenças infecciosas significa garantir a protecção das populações contra as doenças infecciosas de tal forma que lhes sejam possibilitadas condições melhores de saúde para a produção e desenvolvimentos dos povos.</a:t>
            </a:r>
          </a:p>
        </p:txBody>
      </p:sp>
    </p:spTree>
    <p:extLst>
      <p:ext uri="{BB962C8B-B14F-4D97-AF65-F5344CB8AC3E}">
        <p14:creationId xmlns:p14="http://schemas.microsoft.com/office/powerpoint/2010/main" val="222148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607</TotalTime>
  <Words>540</Words>
  <Application>Microsoft Office PowerPoint</Application>
  <PresentationFormat>Ecrã Panorâmico</PresentationFormat>
  <Paragraphs>57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Algerian</vt:lpstr>
      <vt:lpstr>Arial</vt:lpstr>
      <vt:lpstr>Bookman Old Style</vt:lpstr>
      <vt:lpstr>Garamond</vt:lpstr>
      <vt:lpstr>Orgânico</vt:lpstr>
      <vt:lpstr>CUIdADOS PRIMÁRIOS DE SAúDE (CPS)</vt:lpstr>
      <vt:lpstr>Introdução </vt:lpstr>
      <vt:lpstr>Conceito-cont.</vt:lpstr>
      <vt:lpstr>Principios norteadores dos CPS</vt:lpstr>
      <vt:lpstr>Interação dos CPS com outros sectores</vt:lpstr>
      <vt:lpstr>Implementação das acções de CPS  a nível do Distrito </vt:lpstr>
      <vt:lpstr>Saneamento do meio </vt:lpstr>
      <vt:lpstr>Educação nutricional </vt:lpstr>
      <vt:lpstr>Programa alargado de vacinação (PAV) </vt:lpstr>
      <vt:lpstr>Saúde materno infantil (SMI) </vt:lpstr>
      <vt:lpstr>Apresentação do PowerPoint</vt:lpstr>
      <vt:lpstr>Muito obrigada!!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CUIADOS PRIMÁRIOS DE SAúDE</dc:title>
  <dc:creator>Noraldino Nuva</dc:creator>
  <cp:lastModifiedBy>Noraldino Nuva</cp:lastModifiedBy>
  <cp:revision>20</cp:revision>
  <dcterms:created xsi:type="dcterms:W3CDTF">2016-12-12T18:43:55Z</dcterms:created>
  <dcterms:modified xsi:type="dcterms:W3CDTF">2016-12-18T19:58:41Z</dcterms:modified>
</cp:coreProperties>
</file>